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sldIdLst>
    <p:sldId id="256" r:id="rId5"/>
    <p:sldId id="257" r:id="rId6"/>
    <p:sldId id="258" r:id="rId7"/>
    <p:sldId id="259" r:id="rId8"/>
    <p:sldId id="278" r:id="rId9"/>
    <p:sldId id="260" r:id="rId10"/>
    <p:sldId id="261" r:id="rId11"/>
    <p:sldId id="262" r:id="rId12"/>
    <p:sldId id="263" r:id="rId13"/>
    <p:sldId id="264" r:id="rId14"/>
    <p:sldId id="265" r:id="rId15"/>
    <p:sldId id="281" r:id="rId16"/>
    <p:sldId id="282" r:id="rId17"/>
    <p:sldId id="284" r:id="rId18"/>
    <p:sldId id="283" r:id="rId19"/>
    <p:sldId id="266" r:id="rId20"/>
    <p:sldId id="269" r:id="rId21"/>
    <p:sldId id="272" r:id="rId22"/>
    <p:sldId id="270" r:id="rId23"/>
    <p:sldId id="273" r:id="rId24"/>
    <p:sldId id="279" r:id="rId25"/>
    <p:sldId id="280" r:id="rId26"/>
    <p:sldId id="274" r:id="rId27"/>
    <p:sldId id="275" r:id="rId28"/>
    <p:sldId id="276" r:id="rId29"/>
    <p:sldId id="277"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90F5C5-7B65-401A-A1FF-0AE4F30B512D}" v="13" dt="2022-10-10T13:17:03.1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BORGNE Ivan" userId="327bcbdb-bd19-49eb-921c-2b7b90392494" providerId="ADAL" clId="{B890F5C5-7B65-401A-A1FF-0AE4F30B512D}"/>
    <pc:docChg chg="undo custSel addSld modSld">
      <pc:chgData name="LEBORGNE Ivan" userId="327bcbdb-bd19-49eb-921c-2b7b90392494" providerId="ADAL" clId="{B890F5C5-7B65-401A-A1FF-0AE4F30B512D}" dt="2022-10-10T13:24:39.750" v="724" actId="20577"/>
      <pc:docMkLst>
        <pc:docMk/>
      </pc:docMkLst>
      <pc:sldChg chg="modSp mod">
        <pc:chgData name="LEBORGNE Ivan" userId="327bcbdb-bd19-49eb-921c-2b7b90392494" providerId="ADAL" clId="{B890F5C5-7B65-401A-A1FF-0AE4F30B512D}" dt="2022-10-10T13:23:33.785" v="689" actId="20577"/>
        <pc:sldMkLst>
          <pc:docMk/>
          <pc:sldMk cId="3979035516" sldId="265"/>
        </pc:sldMkLst>
        <pc:spChg chg="mod">
          <ac:chgData name="LEBORGNE Ivan" userId="327bcbdb-bd19-49eb-921c-2b7b90392494" providerId="ADAL" clId="{B890F5C5-7B65-401A-A1FF-0AE4F30B512D}" dt="2022-10-10T13:23:33.785" v="689" actId="20577"/>
          <ac:spMkLst>
            <pc:docMk/>
            <pc:sldMk cId="3979035516" sldId="265"/>
            <ac:spMk id="2" creationId="{E6C291C9-7589-D5B8-365B-BEB277F6716E}"/>
          </ac:spMkLst>
        </pc:spChg>
        <pc:spChg chg="mod">
          <ac:chgData name="LEBORGNE Ivan" userId="327bcbdb-bd19-49eb-921c-2b7b90392494" providerId="ADAL" clId="{B890F5C5-7B65-401A-A1FF-0AE4F30B512D}" dt="2022-10-10T13:15:46.765" v="332" actId="20577"/>
          <ac:spMkLst>
            <pc:docMk/>
            <pc:sldMk cId="3979035516" sldId="265"/>
            <ac:spMk id="3" creationId="{3A1FEB02-2E74-9953-5E4E-07AE9FF68549}"/>
          </ac:spMkLst>
        </pc:spChg>
      </pc:sldChg>
      <pc:sldChg chg="modSp add mod">
        <pc:chgData name="LEBORGNE Ivan" userId="327bcbdb-bd19-49eb-921c-2b7b90392494" providerId="ADAL" clId="{B890F5C5-7B65-401A-A1FF-0AE4F30B512D}" dt="2022-10-10T13:07:06.283" v="22" actId="20577"/>
        <pc:sldMkLst>
          <pc:docMk/>
          <pc:sldMk cId="1124768615" sldId="281"/>
        </pc:sldMkLst>
        <pc:spChg chg="mod">
          <ac:chgData name="LEBORGNE Ivan" userId="327bcbdb-bd19-49eb-921c-2b7b90392494" providerId="ADAL" clId="{B890F5C5-7B65-401A-A1FF-0AE4F30B512D}" dt="2022-10-10T13:07:06.283" v="22" actId="20577"/>
          <ac:spMkLst>
            <pc:docMk/>
            <pc:sldMk cId="1124768615" sldId="281"/>
            <ac:spMk id="2" creationId="{00000000-0000-0000-0000-000000000000}"/>
          </ac:spMkLst>
        </pc:spChg>
      </pc:sldChg>
      <pc:sldChg chg="addSp delSp modSp add mod">
        <pc:chgData name="LEBORGNE Ivan" userId="327bcbdb-bd19-49eb-921c-2b7b90392494" providerId="ADAL" clId="{B890F5C5-7B65-401A-A1FF-0AE4F30B512D}" dt="2022-10-10T13:16:50.918" v="366" actId="20577"/>
        <pc:sldMkLst>
          <pc:docMk/>
          <pc:sldMk cId="3719332883" sldId="282"/>
        </pc:sldMkLst>
        <pc:spChg chg="mod">
          <ac:chgData name="LEBORGNE Ivan" userId="327bcbdb-bd19-49eb-921c-2b7b90392494" providerId="ADAL" clId="{B890F5C5-7B65-401A-A1FF-0AE4F30B512D}" dt="2022-10-10T13:09:53.380" v="73"/>
          <ac:spMkLst>
            <pc:docMk/>
            <pc:sldMk cId="3719332883" sldId="282"/>
            <ac:spMk id="2" creationId="{F3017D70-6D52-7280-A9D0-692D9D2AAE7F}"/>
          </ac:spMkLst>
        </pc:spChg>
        <pc:spChg chg="add del mod">
          <ac:chgData name="LEBORGNE Ivan" userId="327bcbdb-bd19-49eb-921c-2b7b90392494" providerId="ADAL" clId="{B890F5C5-7B65-401A-A1FF-0AE4F30B512D}" dt="2022-10-10T13:16:50.918" v="366" actId="20577"/>
          <ac:spMkLst>
            <pc:docMk/>
            <pc:sldMk cId="3719332883" sldId="282"/>
            <ac:spMk id="3" creationId="{260FCD0F-6E8E-80FB-2F3B-D344B5B12991}"/>
          </ac:spMkLst>
        </pc:spChg>
        <pc:spChg chg="add del mod">
          <ac:chgData name="LEBORGNE Ivan" userId="327bcbdb-bd19-49eb-921c-2b7b90392494" providerId="ADAL" clId="{B890F5C5-7B65-401A-A1FF-0AE4F30B512D}" dt="2022-10-10T13:08:28.061" v="24"/>
          <ac:spMkLst>
            <pc:docMk/>
            <pc:sldMk cId="3719332883" sldId="282"/>
            <ac:spMk id="6" creationId="{CB8B1B92-8B07-A877-5FB3-C45018F00811}"/>
          </ac:spMkLst>
        </pc:spChg>
        <pc:spChg chg="add del mod">
          <ac:chgData name="LEBORGNE Ivan" userId="327bcbdb-bd19-49eb-921c-2b7b90392494" providerId="ADAL" clId="{B890F5C5-7B65-401A-A1FF-0AE4F30B512D}" dt="2022-10-10T13:08:44.859" v="30"/>
          <ac:spMkLst>
            <pc:docMk/>
            <pc:sldMk cId="3719332883" sldId="282"/>
            <ac:spMk id="9" creationId="{949CD449-A320-42B7-1180-B69FF13C9F91}"/>
          </ac:spMkLst>
        </pc:spChg>
        <pc:spChg chg="add del">
          <ac:chgData name="LEBORGNE Ivan" userId="327bcbdb-bd19-49eb-921c-2b7b90392494" providerId="ADAL" clId="{B890F5C5-7B65-401A-A1FF-0AE4F30B512D}" dt="2022-10-10T13:08:56.549" v="32"/>
          <ac:spMkLst>
            <pc:docMk/>
            <pc:sldMk cId="3719332883" sldId="282"/>
            <ac:spMk id="12" creationId="{8C2BCFA8-54E2-64B9-A3F0-9DB81A177FA8}"/>
          </ac:spMkLst>
        </pc:spChg>
        <pc:graphicFrameChg chg="add del mod">
          <ac:chgData name="LEBORGNE Ivan" userId="327bcbdb-bd19-49eb-921c-2b7b90392494" providerId="ADAL" clId="{B890F5C5-7B65-401A-A1FF-0AE4F30B512D}" dt="2022-10-10T13:08:28.061" v="24"/>
          <ac:graphicFrameMkLst>
            <pc:docMk/>
            <pc:sldMk cId="3719332883" sldId="282"/>
            <ac:graphicFrameMk id="4" creationId="{B9CAF95E-A992-8462-82DE-CF7246D6A893}"/>
          </ac:graphicFrameMkLst>
        </pc:graphicFrameChg>
        <pc:graphicFrameChg chg="add del mod">
          <ac:chgData name="LEBORGNE Ivan" userId="327bcbdb-bd19-49eb-921c-2b7b90392494" providerId="ADAL" clId="{B890F5C5-7B65-401A-A1FF-0AE4F30B512D}" dt="2022-10-10T13:08:28.061" v="24"/>
          <ac:graphicFrameMkLst>
            <pc:docMk/>
            <pc:sldMk cId="3719332883" sldId="282"/>
            <ac:graphicFrameMk id="5" creationId="{C99845E5-3789-FB5C-D94E-21231800E6F9}"/>
          </ac:graphicFrameMkLst>
        </pc:graphicFrameChg>
        <pc:graphicFrameChg chg="add del mod">
          <ac:chgData name="LEBORGNE Ivan" userId="327bcbdb-bd19-49eb-921c-2b7b90392494" providerId="ADAL" clId="{B890F5C5-7B65-401A-A1FF-0AE4F30B512D}" dt="2022-10-10T13:08:44.859" v="30"/>
          <ac:graphicFrameMkLst>
            <pc:docMk/>
            <pc:sldMk cId="3719332883" sldId="282"/>
            <ac:graphicFrameMk id="7" creationId="{23B9EF00-7747-7B43-A88D-8FF6F30A7637}"/>
          </ac:graphicFrameMkLst>
        </pc:graphicFrameChg>
        <pc:graphicFrameChg chg="add del mod">
          <ac:chgData name="LEBORGNE Ivan" userId="327bcbdb-bd19-49eb-921c-2b7b90392494" providerId="ADAL" clId="{B890F5C5-7B65-401A-A1FF-0AE4F30B512D}" dt="2022-10-10T13:08:44.859" v="30"/>
          <ac:graphicFrameMkLst>
            <pc:docMk/>
            <pc:sldMk cId="3719332883" sldId="282"/>
            <ac:graphicFrameMk id="8" creationId="{13C005CF-62FF-B989-F84D-5BC9C4ABD14F}"/>
          </ac:graphicFrameMkLst>
        </pc:graphicFrameChg>
        <pc:graphicFrameChg chg="add del mod">
          <ac:chgData name="LEBORGNE Ivan" userId="327bcbdb-bd19-49eb-921c-2b7b90392494" providerId="ADAL" clId="{B890F5C5-7B65-401A-A1FF-0AE4F30B512D}" dt="2022-10-10T13:08:56.549" v="32"/>
          <ac:graphicFrameMkLst>
            <pc:docMk/>
            <pc:sldMk cId="3719332883" sldId="282"/>
            <ac:graphicFrameMk id="10" creationId="{5C872866-E671-7DD5-94EC-4A338C0D1EDE}"/>
          </ac:graphicFrameMkLst>
        </pc:graphicFrameChg>
        <pc:graphicFrameChg chg="add del mod">
          <ac:chgData name="LEBORGNE Ivan" userId="327bcbdb-bd19-49eb-921c-2b7b90392494" providerId="ADAL" clId="{B890F5C5-7B65-401A-A1FF-0AE4F30B512D}" dt="2022-10-10T13:08:56.549" v="32"/>
          <ac:graphicFrameMkLst>
            <pc:docMk/>
            <pc:sldMk cId="3719332883" sldId="282"/>
            <ac:graphicFrameMk id="11" creationId="{9F62AF7A-5C48-A0E2-B7E3-B6F4DF74EBBD}"/>
          </ac:graphicFrameMkLst>
        </pc:graphicFrameChg>
        <pc:graphicFrameChg chg="add mod modGraphic">
          <ac:chgData name="LEBORGNE Ivan" userId="327bcbdb-bd19-49eb-921c-2b7b90392494" providerId="ADAL" clId="{B890F5C5-7B65-401A-A1FF-0AE4F30B512D}" dt="2022-10-10T13:14:00.729" v="206" actId="1036"/>
          <ac:graphicFrameMkLst>
            <pc:docMk/>
            <pc:sldMk cId="3719332883" sldId="282"/>
            <ac:graphicFrameMk id="13" creationId="{CFA5B6F6-45CF-A68F-58F7-2C9B3C2D22B7}"/>
          </ac:graphicFrameMkLst>
        </pc:graphicFrameChg>
      </pc:sldChg>
      <pc:sldChg chg="modSp add mod">
        <pc:chgData name="LEBORGNE Ivan" userId="327bcbdb-bd19-49eb-921c-2b7b90392494" providerId="ADAL" clId="{B890F5C5-7B65-401A-A1FF-0AE4F30B512D}" dt="2022-10-10T13:24:39.750" v="724" actId="20577"/>
        <pc:sldMkLst>
          <pc:docMk/>
          <pc:sldMk cId="3051352308" sldId="283"/>
        </pc:sldMkLst>
        <pc:spChg chg="mod">
          <ac:chgData name="LEBORGNE Ivan" userId="327bcbdb-bd19-49eb-921c-2b7b90392494" providerId="ADAL" clId="{B890F5C5-7B65-401A-A1FF-0AE4F30B512D}" dt="2022-10-10T13:23:49.553" v="690"/>
          <ac:spMkLst>
            <pc:docMk/>
            <pc:sldMk cId="3051352308" sldId="283"/>
            <ac:spMk id="2" creationId="{E6C291C9-7589-D5B8-365B-BEB277F6716E}"/>
          </ac:spMkLst>
        </pc:spChg>
        <pc:spChg chg="mod">
          <ac:chgData name="LEBORGNE Ivan" userId="327bcbdb-bd19-49eb-921c-2b7b90392494" providerId="ADAL" clId="{B890F5C5-7B65-401A-A1FF-0AE4F30B512D}" dt="2022-10-10T13:24:39.750" v="724" actId="20577"/>
          <ac:spMkLst>
            <pc:docMk/>
            <pc:sldMk cId="3051352308" sldId="283"/>
            <ac:spMk id="3" creationId="{3A1FEB02-2E74-9953-5E4E-07AE9FF68549}"/>
          </ac:spMkLst>
        </pc:spChg>
      </pc:sldChg>
      <pc:sldChg chg="delSp modSp add mod">
        <pc:chgData name="LEBORGNE Ivan" userId="327bcbdb-bd19-49eb-921c-2b7b90392494" providerId="ADAL" clId="{B890F5C5-7B65-401A-A1FF-0AE4F30B512D}" dt="2022-10-10T13:22:51.916" v="637" actId="20577"/>
        <pc:sldMkLst>
          <pc:docMk/>
          <pc:sldMk cId="3527413641" sldId="284"/>
        </pc:sldMkLst>
        <pc:spChg chg="mod">
          <ac:chgData name="LEBORGNE Ivan" userId="327bcbdb-bd19-49eb-921c-2b7b90392494" providerId="ADAL" clId="{B890F5C5-7B65-401A-A1FF-0AE4F30B512D}" dt="2022-10-10T13:18:35.010" v="488" actId="6549"/>
          <ac:spMkLst>
            <pc:docMk/>
            <pc:sldMk cId="3527413641" sldId="284"/>
            <ac:spMk id="2" creationId="{F3017D70-6D52-7280-A9D0-692D9D2AAE7F}"/>
          </ac:spMkLst>
        </pc:spChg>
        <pc:spChg chg="mod">
          <ac:chgData name="LEBORGNE Ivan" userId="327bcbdb-bd19-49eb-921c-2b7b90392494" providerId="ADAL" clId="{B890F5C5-7B65-401A-A1FF-0AE4F30B512D}" dt="2022-10-10T13:22:51.916" v="637" actId="20577"/>
          <ac:spMkLst>
            <pc:docMk/>
            <pc:sldMk cId="3527413641" sldId="284"/>
            <ac:spMk id="3" creationId="{260FCD0F-6E8E-80FB-2F3B-D344B5B12991}"/>
          </ac:spMkLst>
        </pc:spChg>
        <pc:graphicFrameChg chg="del">
          <ac:chgData name="LEBORGNE Ivan" userId="327bcbdb-bd19-49eb-921c-2b7b90392494" providerId="ADAL" clId="{B890F5C5-7B65-401A-A1FF-0AE4F30B512D}" dt="2022-10-10T13:17:23.738" v="389" actId="478"/>
          <ac:graphicFrameMkLst>
            <pc:docMk/>
            <pc:sldMk cId="3527413641" sldId="284"/>
            <ac:graphicFrameMk id="13" creationId="{CFA5B6F6-45CF-A68F-58F7-2C9B3C2D22B7}"/>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3D77FB1-B207-45EA-8472-FF05F00EA46B}" type="datetimeFigureOut">
              <a:rPr lang="fr-FR" smtClean="0"/>
              <a:t>10/10/2022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0060F3D-4AA6-4975-B91B-3679B9A0FEDE}"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3D77FB1-B207-45EA-8472-FF05F00EA46B}" type="datetimeFigureOut">
              <a:rPr lang="fr-FR" smtClean="0"/>
              <a:t>10/10/2022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3D77FB1-B207-45EA-8472-FF05F00EA46B}" type="datetimeFigureOut">
              <a:rPr lang="fr-FR" smtClean="0"/>
              <a:t>10/10/2022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3D77FB1-B207-45EA-8472-FF05F00EA46B}" type="datetimeFigureOut">
              <a:rPr lang="fr-FR" smtClean="0"/>
              <a:t>10/10/2022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03D77FB1-B207-45EA-8472-FF05F00EA46B}" type="datetimeFigureOut">
              <a:rPr lang="fr-FR" smtClean="0"/>
              <a:t>10/10/2022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0060F3D-4AA6-4975-B91B-3679B9A0FEDE}"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3D77FB1-B207-45EA-8472-FF05F00EA46B}" type="datetimeFigureOut">
              <a:rPr lang="fr-FR" smtClean="0"/>
              <a:t>10/10/2022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3D77FB1-B207-45EA-8472-FF05F00EA46B}" type="datetimeFigureOut">
              <a:rPr lang="fr-FR" smtClean="0"/>
              <a:t>10/10/2022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03D77FB1-B207-45EA-8472-FF05F00EA46B}" type="datetimeFigureOut">
              <a:rPr lang="fr-FR" smtClean="0"/>
              <a:t>10/10/2022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D77FB1-B207-45EA-8472-FF05F00EA46B}" type="datetimeFigureOut">
              <a:rPr lang="fr-FR" smtClean="0"/>
              <a:t>10/10/2022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3D77FB1-B207-45EA-8472-FF05F00EA46B}" type="datetimeFigureOut">
              <a:rPr lang="fr-FR" smtClean="0"/>
              <a:t>10/10/2022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0060F3D-4AA6-4975-B91B-3679B9A0FED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03D77FB1-B207-45EA-8472-FF05F00EA46B}" type="datetimeFigureOut">
              <a:rPr lang="fr-FR" smtClean="0"/>
              <a:t>10/10/2022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0060F3D-4AA6-4975-B91B-3679B9A0FEDE}" type="slidenum">
              <a:rPr lang="fr-FR" smtClean="0"/>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D77FB1-B207-45EA-8472-FF05F00EA46B}" type="datetimeFigureOut">
              <a:rPr lang="fr-FR" smtClean="0"/>
              <a:t>10/10/2022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0060F3D-4AA6-4975-B91B-3679B9A0FEDE}" type="slidenum">
              <a:rPr lang="fr-FR" smtClean="0"/>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ln>
            <a:solidFill>
              <a:schemeClr val="bg2">
                <a:lumMod val="20000"/>
                <a:lumOff val="80000"/>
              </a:schemeClr>
            </a:solidFill>
          </a:ln>
        </p:spPr>
        <p:txBody>
          <a:bodyPr/>
          <a:lstStyle/>
          <a:p>
            <a:pPr algn="ctr"/>
            <a:r>
              <a:rPr lang="fr-FR">
                <a:solidFill>
                  <a:schemeClr val="bg1"/>
                </a:solidFill>
              </a:rPr>
              <a:t>Commission Formation</a:t>
            </a: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EB622-D01A-F7D7-FE4A-5D8B2CF05B2F}"/>
              </a:ext>
            </a:extLst>
          </p:cNvPr>
          <p:cNvSpPr>
            <a:spLocks noGrp="1"/>
          </p:cNvSpPr>
          <p:nvPr>
            <p:ph type="title"/>
          </p:nvPr>
        </p:nvSpPr>
        <p:spPr/>
        <p:txBody>
          <a:bodyPr vert="horz" lIns="0" tIns="45720" rIns="0" bIns="0" anchor="b">
            <a:normAutofit/>
          </a:bodyPr>
          <a:lstStyle/>
          <a:p>
            <a:pPr algn="ctr"/>
            <a:r>
              <a:rPr lang="en-US" dirty="0" err="1">
                <a:ea typeface="+mj-lt"/>
                <a:cs typeface="+mj-lt"/>
              </a:rPr>
              <a:t>À</a:t>
            </a:r>
            <a:r>
              <a:rPr lang="en-US" dirty="0">
                <a:ea typeface="+mj-lt"/>
                <a:cs typeface="+mj-lt"/>
              </a:rPr>
              <a:t> faire fin 2022 et 2023</a:t>
            </a:r>
            <a:endParaRPr lang="en-US" dirty="0"/>
          </a:p>
        </p:txBody>
      </p:sp>
      <p:sp>
        <p:nvSpPr>
          <p:cNvPr id="3" name="Content Placeholder 2">
            <a:extLst>
              <a:ext uri="{FF2B5EF4-FFF2-40B4-BE49-F238E27FC236}">
                <a16:creationId xmlns:a16="http://schemas.microsoft.com/office/drawing/2014/main" id="{89724321-7AD0-1E57-21D7-8D93DEAFADF6}"/>
              </a:ext>
            </a:extLst>
          </p:cNvPr>
          <p:cNvSpPr>
            <a:spLocks noGrp="1"/>
          </p:cNvSpPr>
          <p:nvPr>
            <p:ph idx="1"/>
          </p:nvPr>
        </p:nvSpPr>
        <p:spPr/>
        <p:txBody>
          <a:bodyPr vert="horz" lIns="91440" tIns="45720" rIns="91440" bIns="45720" anchor="t">
            <a:normAutofit/>
          </a:bodyPr>
          <a:lstStyle/>
          <a:p>
            <a:r>
              <a:rPr lang="en-US">
                <a:ea typeface="+mn-lt"/>
                <a:cs typeface="+mn-lt"/>
              </a:rPr>
              <a:t>Mise </a:t>
            </a:r>
            <a:r>
              <a:rPr lang="en-US" err="1">
                <a:ea typeface="+mn-lt"/>
                <a:cs typeface="+mn-lt"/>
              </a:rPr>
              <a:t>en</a:t>
            </a:r>
            <a:r>
              <a:rPr lang="en-US">
                <a:ea typeface="+mn-lt"/>
                <a:cs typeface="+mn-lt"/>
              </a:rPr>
              <a:t> place d’un cahier de </a:t>
            </a:r>
            <a:r>
              <a:rPr lang="en-US" err="1">
                <a:ea typeface="+mn-lt"/>
                <a:cs typeface="+mn-lt"/>
              </a:rPr>
              <a:t>suivi</a:t>
            </a:r>
            <a:r>
              <a:rPr lang="en-US">
                <a:ea typeface="+mn-lt"/>
                <a:cs typeface="+mn-lt"/>
              </a:rPr>
              <a:t> pour </a:t>
            </a:r>
            <a:r>
              <a:rPr lang="en-US" err="1">
                <a:ea typeface="+mn-lt"/>
                <a:cs typeface="+mn-lt"/>
              </a:rPr>
              <a:t>chaque</a:t>
            </a:r>
            <a:r>
              <a:rPr lang="en-US">
                <a:ea typeface="+mn-lt"/>
                <a:cs typeface="+mn-lt"/>
              </a:rPr>
              <a:t> bateau</a:t>
            </a:r>
            <a:endParaRPr lang="en-US"/>
          </a:p>
          <a:p>
            <a:r>
              <a:rPr lang="en-US" err="1">
                <a:ea typeface="+mn-lt"/>
                <a:cs typeface="+mn-lt"/>
              </a:rPr>
              <a:t>Carénage</a:t>
            </a:r>
            <a:r>
              <a:rPr lang="en-US">
                <a:ea typeface="+mn-lt"/>
                <a:cs typeface="+mn-lt"/>
              </a:rPr>
              <a:t> des 3 bateaux + Torpen</a:t>
            </a:r>
            <a:endParaRPr lang="en-US"/>
          </a:p>
          <a:p>
            <a:r>
              <a:rPr lang="en-US" err="1">
                <a:ea typeface="+mn-lt"/>
                <a:cs typeface="+mn-lt"/>
              </a:rPr>
              <a:t>Révision</a:t>
            </a:r>
            <a:r>
              <a:rPr lang="en-US">
                <a:ea typeface="+mn-lt"/>
                <a:cs typeface="+mn-lt"/>
              </a:rPr>
              <a:t> </a:t>
            </a:r>
            <a:r>
              <a:rPr lang="en-US" err="1">
                <a:ea typeface="+mn-lt"/>
                <a:cs typeface="+mn-lt"/>
              </a:rPr>
              <a:t>moteur</a:t>
            </a:r>
            <a:r>
              <a:rPr lang="en-US">
                <a:ea typeface="+mn-lt"/>
                <a:cs typeface="+mn-lt"/>
              </a:rPr>
              <a:t> Torpen</a:t>
            </a:r>
            <a:endParaRPr lang="en-US"/>
          </a:p>
          <a:p>
            <a:r>
              <a:rPr lang="en-US" err="1">
                <a:ea typeface="+mn-lt"/>
                <a:cs typeface="+mn-lt"/>
              </a:rPr>
              <a:t>Vérification</a:t>
            </a:r>
            <a:r>
              <a:rPr lang="en-US">
                <a:ea typeface="+mn-lt"/>
                <a:cs typeface="+mn-lt"/>
              </a:rPr>
              <a:t> </a:t>
            </a:r>
            <a:r>
              <a:rPr lang="en-US" err="1">
                <a:ea typeface="+mn-lt"/>
                <a:cs typeface="+mn-lt"/>
              </a:rPr>
              <a:t>règlementaire</a:t>
            </a:r>
            <a:r>
              <a:rPr lang="en-US">
                <a:ea typeface="+mn-lt"/>
                <a:cs typeface="+mn-lt"/>
              </a:rPr>
              <a:t> Division 240</a:t>
            </a:r>
            <a:endParaRPr lang="en-US"/>
          </a:p>
          <a:p>
            <a:r>
              <a:rPr lang="en-US" err="1">
                <a:ea typeface="+mn-lt"/>
                <a:cs typeface="+mn-lt"/>
              </a:rPr>
              <a:t>Contrôles</a:t>
            </a:r>
            <a:r>
              <a:rPr lang="en-US">
                <a:ea typeface="+mn-lt"/>
                <a:cs typeface="+mn-lt"/>
              </a:rPr>
              <a:t> et </a:t>
            </a:r>
            <a:r>
              <a:rPr lang="en-US" err="1">
                <a:ea typeface="+mn-lt"/>
                <a:cs typeface="+mn-lt"/>
              </a:rPr>
              <a:t>inventaires</a:t>
            </a:r>
            <a:r>
              <a:rPr lang="en-US">
                <a:ea typeface="+mn-lt"/>
                <a:cs typeface="+mn-lt"/>
              </a:rPr>
              <a:t> </a:t>
            </a:r>
            <a:r>
              <a:rPr lang="en-US" err="1">
                <a:ea typeface="+mn-lt"/>
                <a:cs typeface="+mn-lt"/>
              </a:rPr>
              <a:t>annuels</a:t>
            </a:r>
            <a:r>
              <a:rPr lang="en-US">
                <a:ea typeface="+mn-lt"/>
                <a:cs typeface="+mn-lt"/>
              </a:rPr>
              <a:t> sur les 3 bateaux (</a:t>
            </a:r>
            <a:r>
              <a:rPr lang="en-US" err="1">
                <a:ea typeface="+mn-lt"/>
                <a:cs typeface="+mn-lt"/>
              </a:rPr>
              <a:t>pyrotechnie</a:t>
            </a:r>
            <a:r>
              <a:rPr lang="en-US">
                <a:ea typeface="+mn-lt"/>
                <a:cs typeface="+mn-lt"/>
              </a:rPr>
              <a:t>, </a:t>
            </a:r>
            <a:r>
              <a:rPr lang="en-US" err="1">
                <a:ea typeface="+mn-lt"/>
                <a:cs typeface="+mn-lt"/>
              </a:rPr>
              <a:t>pharmacie</a:t>
            </a:r>
            <a:r>
              <a:rPr lang="en-US">
                <a:ea typeface="+mn-lt"/>
                <a:cs typeface="+mn-lt"/>
              </a:rPr>
              <a:t>, </a:t>
            </a:r>
            <a:r>
              <a:rPr lang="en-US" err="1">
                <a:ea typeface="+mn-lt"/>
                <a:cs typeface="+mn-lt"/>
              </a:rPr>
              <a:t>extincteurs</a:t>
            </a:r>
            <a:r>
              <a:rPr lang="en-US">
                <a:ea typeface="+mn-lt"/>
                <a:cs typeface="+mn-lt"/>
              </a:rPr>
              <a:t>, </a:t>
            </a:r>
            <a:r>
              <a:rPr lang="en-US" err="1">
                <a:ea typeface="+mn-lt"/>
                <a:cs typeface="+mn-lt"/>
              </a:rPr>
              <a:t>outillage</a:t>
            </a:r>
            <a:r>
              <a:rPr lang="en-US">
                <a:ea typeface="+mn-lt"/>
                <a:cs typeface="+mn-lt"/>
              </a:rPr>
              <a:t>, gilets, …)</a:t>
            </a:r>
            <a:endParaRPr lang="en-US"/>
          </a:p>
          <a:p>
            <a:r>
              <a:rPr lang="en-US" err="1">
                <a:ea typeface="+mn-lt"/>
                <a:cs typeface="+mn-lt"/>
              </a:rPr>
              <a:t>Révision</a:t>
            </a:r>
            <a:r>
              <a:rPr lang="en-US">
                <a:ea typeface="+mn-lt"/>
                <a:cs typeface="+mn-lt"/>
              </a:rPr>
              <a:t> </a:t>
            </a:r>
            <a:r>
              <a:rPr lang="en-US" err="1">
                <a:ea typeface="+mn-lt"/>
                <a:cs typeface="+mn-lt"/>
              </a:rPr>
              <a:t>radeau</a:t>
            </a:r>
            <a:r>
              <a:rPr lang="en-US">
                <a:ea typeface="+mn-lt"/>
                <a:cs typeface="+mn-lt"/>
              </a:rPr>
              <a:t> de Diego</a:t>
            </a:r>
            <a:endParaRPr lang="en-US"/>
          </a:p>
          <a:p>
            <a:r>
              <a:rPr lang="en-US" err="1">
                <a:ea typeface="+mn-lt"/>
                <a:cs typeface="+mn-lt"/>
              </a:rPr>
              <a:t>Réparation</a:t>
            </a:r>
            <a:r>
              <a:rPr lang="en-US">
                <a:ea typeface="+mn-lt"/>
                <a:cs typeface="+mn-lt"/>
              </a:rPr>
              <a:t> </a:t>
            </a:r>
            <a:r>
              <a:rPr lang="en-US" err="1">
                <a:ea typeface="+mn-lt"/>
                <a:cs typeface="+mn-lt"/>
              </a:rPr>
              <a:t>ou</a:t>
            </a:r>
            <a:r>
              <a:rPr lang="en-US">
                <a:ea typeface="+mn-lt"/>
                <a:cs typeface="+mn-lt"/>
              </a:rPr>
              <a:t> </a:t>
            </a:r>
            <a:r>
              <a:rPr lang="en-US" err="1">
                <a:ea typeface="+mn-lt"/>
                <a:cs typeface="+mn-lt"/>
              </a:rPr>
              <a:t>achat</a:t>
            </a:r>
            <a:r>
              <a:rPr lang="en-US">
                <a:ea typeface="+mn-lt"/>
                <a:cs typeface="+mn-lt"/>
              </a:rPr>
              <a:t> voiles </a:t>
            </a:r>
            <a:r>
              <a:rPr lang="en-US" err="1">
                <a:ea typeface="+mn-lt"/>
                <a:cs typeface="+mn-lt"/>
              </a:rPr>
              <a:t>d’avant</a:t>
            </a:r>
            <a:r>
              <a:rPr lang="en-US">
                <a:ea typeface="+mn-lt"/>
                <a:cs typeface="+mn-lt"/>
              </a:rPr>
              <a:t> pour les Surprises</a:t>
            </a:r>
            <a:endParaRPr lang="en-US"/>
          </a:p>
          <a:p>
            <a:endParaRPr lang="en-US"/>
          </a:p>
        </p:txBody>
      </p:sp>
    </p:spTree>
    <p:extLst>
      <p:ext uri="{BB962C8B-B14F-4D97-AF65-F5344CB8AC3E}">
        <p14:creationId xmlns:p14="http://schemas.microsoft.com/office/powerpoint/2010/main" val="2343516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291C9-7589-D5B8-365B-BEB277F6716E}"/>
              </a:ext>
            </a:extLst>
          </p:cNvPr>
          <p:cNvSpPr>
            <a:spLocks noGrp="1"/>
          </p:cNvSpPr>
          <p:nvPr>
            <p:ph type="title"/>
          </p:nvPr>
        </p:nvSpPr>
        <p:spPr/>
        <p:txBody>
          <a:bodyPr vert="horz" lIns="0" tIns="45720" rIns="0" bIns="0" anchor="b">
            <a:normAutofit/>
          </a:bodyPr>
          <a:lstStyle/>
          <a:p>
            <a:pPr algn="ctr"/>
            <a:r>
              <a:rPr lang="en-US" dirty="0">
                <a:cs typeface="Calibri"/>
              </a:rPr>
              <a:t>Participation des </a:t>
            </a:r>
            <a:r>
              <a:rPr lang="en-US" dirty="0" err="1">
                <a:cs typeface="Calibri"/>
              </a:rPr>
              <a:t>adhérents</a:t>
            </a:r>
            <a:r>
              <a:rPr lang="en-US" dirty="0">
                <a:cs typeface="Calibri"/>
              </a:rPr>
              <a:t> </a:t>
            </a:r>
          </a:p>
        </p:txBody>
      </p:sp>
      <p:sp>
        <p:nvSpPr>
          <p:cNvPr id="3" name="Content Placeholder 2">
            <a:extLst>
              <a:ext uri="{FF2B5EF4-FFF2-40B4-BE49-F238E27FC236}">
                <a16:creationId xmlns:a16="http://schemas.microsoft.com/office/drawing/2014/main" id="{3A1FEB02-2E74-9953-5E4E-07AE9FF68549}"/>
              </a:ext>
            </a:extLst>
          </p:cNvPr>
          <p:cNvSpPr>
            <a:spLocks noGrp="1"/>
          </p:cNvSpPr>
          <p:nvPr>
            <p:ph idx="1"/>
          </p:nvPr>
        </p:nvSpPr>
        <p:spPr/>
        <p:txBody>
          <a:bodyPr vert="horz" lIns="91440" tIns="45720" rIns="91440" bIns="45720" anchor="t">
            <a:normAutofit/>
          </a:bodyPr>
          <a:lstStyle/>
          <a:p>
            <a:r>
              <a:rPr lang="en-US" dirty="0">
                <a:ea typeface="+mn-lt"/>
                <a:cs typeface="+mn-lt"/>
              </a:rPr>
              <a:t>On a </a:t>
            </a:r>
            <a:r>
              <a:rPr lang="en-US" dirty="0" err="1">
                <a:ea typeface="+mn-lt"/>
                <a:cs typeface="+mn-lt"/>
              </a:rPr>
              <a:t>besoin</a:t>
            </a:r>
            <a:r>
              <a:rPr lang="en-US" dirty="0">
                <a:ea typeface="+mn-lt"/>
                <a:cs typeface="+mn-lt"/>
              </a:rPr>
              <a:t> de </a:t>
            </a:r>
            <a:r>
              <a:rPr lang="en-US" dirty="0" err="1">
                <a:ea typeface="+mn-lt"/>
                <a:cs typeface="+mn-lt"/>
              </a:rPr>
              <a:t>vous</a:t>
            </a:r>
            <a:r>
              <a:rPr lang="en-US" dirty="0">
                <a:ea typeface="+mn-lt"/>
                <a:cs typeface="+mn-lt"/>
              </a:rPr>
              <a:t> à divers </a:t>
            </a:r>
            <a:r>
              <a:rPr lang="en-US" dirty="0" err="1">
                <a:ea typeface="+mn-lt"/>
                <a:cs typeface="+mn-lt"/>
              </a:rPr>
              <a:t>niveaux</a:t>
            </a:r>
            <a:r>
              <a:rPr lang="en-US" dirty="0">
                <a:ea typeface="+mn-lt"/>
                <a:cs typeface="+mn-lt"/>
              </a:rPr>
              <a:t> !</a:t>
            </a:r>
          </a:p>
          <a:p>
            <a:pPr lvl="1"/>
            <a:r>
              <a:rPr lang="en-US" dirty="0" err="1">
                <a:ea typeface="+mn-lt"/>
                <a:cs typeface="+mn-lt"/>
              </a:rPr>
              <a:t>Suppléance</a:t>
            </a:r>
            <a:r>
              <a:rPr lang="en-US" dirty="0">
                <a:ea typeface="+mn-lt"/>
                <a:cs typeface="+mn-lt"/>
              </a:rPr>
              <a:t> à la co-</a:t>
            </a:r>
            <a:r>
              <a:rPr lang="en-US" dirty="0" err="1">
                <a:ea typeface="+mn-lt"/>
                <a:cs typeface="+mn-lt"/>
              </a:rPr>
              <a:t>présidence</a:t>
            </a:r>
            <a:endParaRPr lang="en-US" dirty="0">
              <a:ea typeface="+mn-lt"/>
              <a:cs typeface="+mn-lt"/>
            </a:endParaRPr>
          </a:p>
          <a:p>
            <a:pPr lvl="1"/>
            <a:r>
              <a:rPr lang="en-US" dirty="0">
                <a:ea typeface="+mn-lt"/>
                <a:cs typeface="+mn-lt"/>
              </a:rPr>
              <a:t>Participation à la Commission </a:t>
            </a:r>
          </a:p>
          <a:p>
            <a:pPr lvl="1"/>
            <a:r>
              <a:rPr lang="en-US" dirty="0">
                <a:ea typeface="+mn-lt"/>
                <a:cs typeface="+mn-lt"/>
              </a:rPr>
              <a:t>Aide </a:t>
            </a:r>
            <a:r>
              <a:rPr lang="en-US" dirty="0" err="1">
                <a:ea typeface="+mn-lt"/>
                <a:cs typeface="+mn-lt"/>
              </a:rPr>
              <a:t>ponctuelle</a:t>
            </a:r>
            <a:r>
              <a:rPr lang="en-US" dirty="0">
                <a:ea typeface="+mn-lt"/>
                <a:cs typeface="+mn-lt"/>
              </a:rPr>
              <a:t> sur les </a:t>
            </a:r>
            <a:r>
              <a:rPr lang="en-US" dirty="0" err="1">
                <a:ea typeface="+mn-lt"/>
                <a:cs typeface="+mn-lt"/>
              </a:rPr>
              <a:t>chantiers</a:t>
            </a:r>
            <a:endParaRPr lang="en-US" dirty="0"/>
          </a:p>
        </p:txBody>
      </p:sp>
    </p:spTree>
    <p:extLst>
      <p:ext uri="{BB962C8B-B14F-4D97-AF65-F5344CB8AC3E}">
        <p14:creationId xmlns:p14="http://schemas.microsoft.com/office/powerpoint/2010/main" val="397903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solidFill>
                  <a:schemeClr val="bg1"/>
                </a:solidFill>
              </a:rPr>
              <a:t>Commission Voile Loisir</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124768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17D70-6D52-7280-A9D0-692D9D2AAE7F}"/>
              </a:ext>
            </a:extLst>
          </p:cNvPr>
          <p:cNvSpPr>
            <a:spLocks noGrp="1"/>
          </p:cNvSpPr>
          <p:nvPr>
            <p:ph type="title"/>
          </p:nvPr>
        </p:nvSpPr>
        <p:spPr/>
        <p:txBody>
          <a:bodyPr vert="horz" lIns="0" tIns="45720" rIns="0" bIns="0" anchor="b">
            <a:normAutofit/>
          </a:bodyPr>
          <a:lstStyle/>
          <a:p>
            <a:pPr algn="ctr"/>
            <a:r>
              <a:rPr lang="en-US" dirty="0" err="1">
                <a:ea typeface="+mj-lt"/>
                <a:cs typeface="+mj-lt"/>
              </a:rPr>
              <a:t>Cumul</a:t>
            </a:r>
            <a:r>
              <a:rPr lang="en-US" dirty="0">
                <a:ea typeface="+mj-lt"/>
                <a:cs typeface="+mj-lt"/>
              </a:rPr>
              <a:t> des sorties 2022</a:t>
            </a:r>
            <a:endParaRPr lang="en-US" dirty="0"/>
          </a:p>
        </p:txBody>
      </p:sp>
      <p:sp>
        <p:nvSpPr>
          <p:cNvPr id="3" name="Content Placeholder 2">
            <a:extLst>
              <a:ext uri="{FF2B5EF4-FFF2-40B4-BE49-F238E27FC236}">
                <a16:creationId xmlns:a16="http://schemas.microsoft.com/office/drawing/2014/main" id="{260FCD0F-6E8E-80FB-2F3B-D344B5B12991}"/>
              </a:ext>
            </a:extLst>
          </p:cNvPr>
          <p:cNvSpPr>
            <a:spLocks noGrp="1"/>
          </p:cNvSpPr>
          <p:nvPr>
            <p:ph idx="1"/>
          </p:nvPr>
        </p:nvSpPr>
        <p:spPr/>
        <p:txBody>
          <a:bodyPr vert="horz" lIns="91440" tIns="45720" rIns="91440" bIns="45720" anchor="t">
            <a:normAutofit/>
          </a:bodyPr>
          <a:lstStyle/>
          <a:p>
            <a:r>
              <a:rPr lang="en-US" dirty="0"/>
              <a:t>Sorties </a:t>
            </a:r>
            <a:r>
              <a:rPr lang="en-US" dirty="0" err="1"/>
              <a:t>Encadrées</a:t>
            </a:r>
            <a:r>
              <a:rPr lang="en-US" dirty="0"/>
              <a:t>/</a:t>
            </a:r>
            <a:r>
              <a:rPr lang="en-US" dirty="0" err="1"/>
              <a:t>Loisir</a:t>
            </a:r>
            <a:endParaRPr lang="en-US" dirty="0"/>
          </a:p>
          <a:p>
            <a:endParaRPr lang="en-US" dirty="0"/>
          </a:p>
          <a:p>
            <a:endParaRPr lang="en-US" dirty="0"/>
          </a:p>
          <a:p>
            <a:endParaRPr lang="en-US" dirty="0"/>
          </a:p>
          <a:p>
            <a:endParaRPr lang="en-US" dirty="0"/>
          </a:p>
          <a:p>
            <a:r>
              <a:rPr lang="en-US" dirty="0"/>
              <a:t>4 </a:t>
            </a:r>
            <a:r>
              <a:rPr lang="en-US" dirty="0" err="1"/>
              <a:t>croisières</a:t>
            </a:r>
            <a:r>
              <a:rPr lang="en-US" dirty="0"/>
              <a:t> </a:t>
            </a:r>
            <a:r>
              <a:rPr lang="en-US" dirty="0" err="1"/>
              <a:t>effectuées</a:t>
            </a:r>
            <a:r>
              <a:rPr lang="en-US" dirty="0"/>
              <a:t>, </a:t>
            </a:r>
            <a:r>
              <a:rPr lang="en-US" dirty="0" err="1"/>
              <a:t>une</a:t>
            </a:r>
            <a:r>
              <a:rPr lang="en-US" dirty="0"/>
              <a:t> 5ème à </a:t>
            </a:r>
            <a:r>
              <a:rPr lang="en-US" dirty="0" err="1"/>
              <a:t>venir</a:t>
            </a:r>
            <a:endParaRPr lang="en-US" dirty="0"/>
          </a:p>
        </p:txBody>
      </p:sp>
      <p:graphicFrame>
        <p:nvGraphicFramePr>
          <p:cNvPr id="13" name="Tableau 12">
            <a:extLst>
              <a:ext uri="{FF2B5EF4-FFF2-40B4-BE49-F238E27FC236}">
                <a16:creationId xmlns:a16="http://schemas.microsoft.com/office/drawing/2014/main" id="{CFA5B6F6-45CF-A68F-58F7-2C9B3C2D22B7}"/>
              </a:ext>
            </a:extLst>
          </p:cNvPr>
          <p:cNvGraphicFramePr>
            <a:graphicFrameLocks noGrp="1"/>
          </p:cNvGraphicFramePr>
          <p:nvPr>
            <p:extLst>
              <p:ext uri="{D42A27DB-BD31-4B8C-83A1-F6EECF244321}">
                <p14:modId xmlns:p14="http://schemas.microsoft.com/office/powerpoint/2010/main" val="4221051861"/>
              </p:ext>
            </p:extLst>
          </p:nvPr>
        </p:nvGraphicFramePr>
        <p:xfrm>
          <a:off x="1376040" y="2467830"/>
          <a:ext cx="7261933" cy="1704682"/>
        </p:xfrm>
        <a:graphic>
          <a:graphicData uri="http://schemas.openxmlformats.org/drawingml/2006/table">
            <a:tbl>
              <a:tblPr/>
              <a:tblGrid>
                <a:gridCol w="1468117">
                  <a:extLst>
                    <a:ext uri="{9D8B030D-6E8A-4147-A177-3AD203B41FA5}">
                      <a16:colId xmlns:a16="http://schemas.microsoft.com/office/drawing/2014/main" val="1848262728"/>
                    </a:ext>
                  </a:extLst>
                </a:gridCol>
                <a:gridCol w="2411905">
                  <a:extLst>
                    <a:ext uri="{9D8B030D-6E8A-4147-A177-3AD203B41FA5}">
                      <a16:colId xmlns:a16="http://schemas.microsoft.com/office/drawing/2014/main" val="1099234383"/>
                    </a:ext>
                  </a:extLst>
                </a:gridCol>
                <a:gridCol w="3381911">
                  <a:extLst>
                    <a:ext uri="{9D8B030D-6E8A-4147-A177-3AD203B41FA5}">
                      <a16:colId xmlns:a16="http://schemas.microsoft.com/office/drawing/2014/main" val="1706083609"/>
                    </a:ext>
                  </a:extLst>
                </a:gridCol>
              </a:tblGrid>
              <a:tr h="343240">
                <a:tc>
                  <a:txBody>
                    <a:bodyPr/>
                    <a:lstStyle/>
                    <a:p>
                      <a:pPr fontAlgn="b"/>
                      <a:r>
                        <a:rPr lang="fr-FR" sz="1800" b="0" i="0" u="none" strike="noStrike" dirty="0">
                          <a:solidFill>
                            <a:srgbClr val="000000"/>
                          </a:solidFill>
                          <a:effectLst/>
                          <a:latin typeface="+mn-lt"/>
                        </a:rPr>
                        <a:t>Diego</a:t>
                      </a:r>
                    </a:p>
                  </a:txBody>
                  <a:tcPr marL="9525" marR="9525" marT="9525" marB="0" anchor="b">
                    <a:lnL>
                      <a:noFill/>
                    </a:lnL>
                    <a:lnR>
                      <a:noFill/>
                    </a:lnR>
                    <a:lnT>
                      <a:noFill/>
                    </a:lnT>
                    <a:lnB>
                      <a:noFill/>
                    </a:lnB>
                  </a:tcPr>
                </a:tc>
                <a:tc>
                  <a:txBody>
                    <a:bodyPr/>
                    <a:lstStyle/>
                    <a:p>
                      <a:pPr fontAlgn="b"/>
                      <a:r>
                        <a:rPr lang="fr-FR" sz="1800" b="0" i="0" u="none" strike="noStrike" dirty="0">
                          <a:solidFill>
                            <a:srgbClr val="000000"/>
                          </a:solidFill>
                          <a:effectLst/>
                          <a:latin typeface="+mn-lt"/>
                        </a:rPr>
                        <a:t>122 sorties</a:t>
                      </a: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493 participant.e.s</a:t>
                      </a:r>
                    </a:p>
                  </a:txBody>
                  <a:tcPr marL="9525" marR="9525" marT="9525" marB="0" anchor="b">
                    <a:lnL>
                      <a:noFill/>
                    </a:lnL>
                    <a:lnR>
                      <a:noFill/>
                    </a:lnR>
                    <a:lnT>
                      <a:noFill/>
                    </a:lnT>
                    <a:lnB>
                      <a:noFill/>
                    </a:lnB>
                  </a:tcPr>
                </a:tc>
                <a:extLst>
                  <a:ext uri="{0D108BD9-81ED-4DB2-BD59-A6C34878D82A}">
                    <a16:rowId xmlns:a16="http://schemas.microsoft.com/office/drawing/2014/main" val="2017288596"/>
                  </a:ext>
                </a:extLst>
              </a:tr>
              <a:tr h="343240">
                <a:tc>
                  <a:txBody>
                    <a:bodyPr/>
                    <a:lstStyle/>
                    <a:p>
                      <a:pPr fontAlgn="b"/>
                      <a:r>
                        <a:rPr lang="fr-FR" sz="1800" b="0" i="0" u="none" strike="noStrike" dirty="0" err="1">
                          <a:solidFill>
                            <a:srgbClr val="000000"/>
                          </a:solidFill>
                          <a:effectLst/>
                          <a:latin typeface="+mn-lt"/>
                        </a:rPr>
                        <a:t>KootShoot</a:t>
                      </a:r>
                      <a:endParaRPr lang="fr-FR" sz="18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72 sorties</a:t>
                      </a: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232 participant.e.s</a:t>
                      </a:r>
                    </a:p>
                  </a:txBody>
                  <a:tcPr marL="9525" marR="9525" marT="9525" marB="0" anchor="b">
                    <a:lnL>
                      <a:noFill/>
                    </a:lnL>
                    <a:lnR>
                      <a:noFill/>
                    </a:lnR>
                    <a:lnT>
                      <a:noFill/>
                    </a:lnT>
                    <a:lnB>
                      <a:noFill/>
                    </a:lnB>
                  </a:tcPr>
                </a:tc>
                <a:extLst>
                  <a:ext uri="{0D108BD9-81ED-4DB2-BD59-A6C34878D82A}">
                    <a16:rowId xmlns:a16="http://schemas.microsoft.com/office/drawing/2014/main" val="553356775"/>
                  </a:ext>
                </a:extLst>
              </a:tr>
              <a:tr h="343240">
                <a:tc>
                  <a:txBody>
                    <a:bodyPr/>
                    <a:lstStyle/>
                    <a:p>
                      <a:pPr fontAlgn="b"/>
                      <a:r>
                        <a:rPr lang="fr-FR" sz="1800" b="0" i="0" u="none" strike="noStrike" dirty="0">
                          <a:solidFill>
                            <a:srgbClr val="000000"/>
                          </a:solidFill>
                          <a:effectLst/>
                          <a:latin typeface="+mn-lt"/>
                        </a:rPr>
                        <a:t>Pirouette</a:t>
                      </a: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75 sorties</a:t>
                      </a: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257 participant.e.s</a:t>
                      </a:r>
                    </a:p>
                  </a:txBody>
                  <a:tcPr marL="9525" marR="9525" marT="9525" marB="0" anchor="b">
                    <a:lnL>
                      <a:noFill/>
                    </a:lnL>
                    <a:lnR>
                      <a:noFill/>
                    </a:lnR>
                    <a:lnT>
                      <a:noFill/>
                    </a:lnT>
                    <a:lnB>
                      <a:noFill/>
                    </a:lnB>
                  </a:tcPr>
                </a:tc>
                <a:extLst>
                  <a:ext uri="{0D108BD9-81ED-4DB2-BD59-A6C34878D82A}">
                    <a16:rowId xmlns:a16="http://schemas.microsoft.com/office/drawing/2014/main" val="501351638"/>
                  </a:ext>
                </a:extLst>
              </a:tr>
              <a:tr h="674962">
                <a:tc>
                  <a:txBody>
                    <a:bodyPr/>
                    <a:lstStyle/>
                    <a:p>
                      <a:pPr fontAlgn="b"/>
                      <a:br>
                        <a:rPr lang="fr-FR" sz="1800" b="0" i="0" u="none" strike="noStrike" dirty="0">
                          <a:solidFill>
                            <a:srgbClr val="000000"/>
                          </a:solidFill>
                          <a:effectLst/>
                          <a:latin typeface="+mn-lt"/>
                        </a:rPr>
                      </a:br>
                      <a:r>
                        <a:rPr lang="fr-FR" sz="1800" b="0" i="0" u="none" strike="noStrike" dirty="0">
                          <a:solidFill>
                            <a:srgbClr val="000000"/>
                          </a:solidFill>
                          <a:effectLst/>
                          <a:latin typeface="+mn-lt"/>
                        </a:rPr>
                        <a:t>Soit</a:t>
                      </a:r>
                    </a:p>
                  </a:txBody>
                  <a:tcPr marL="9525" marR="9525" marT="9525" marB="0" anchor="b">
                    <a:lnL>
                      <a:noFill/>
                    </a:lnL>
                    <a:lnR>
                      <a:noFill/>
                    </a:lnR>
                    <a:lnT>
                      <a:noFill/>
                    </a:lnT>
                    <a:lnB>
                      <a:noFill/>
                    </a:lnB>
                  </a:tcPr>
                </a:tc>
                <a:tc>
                  <a:txBody>
                    <a:bodyPr/>
                    <a:lstStyle/>
                    <a:p>
                      <a:pPr fontAlgn="b"/>
                      <a:r>
                        <a:rPr lang="fr-FR" sz="1800" b="0" i="0" u="none" strike="noStrike">
                          <a:solidFill>
                            <a:srgbClr val="000000"/>
                          </a:solidFill>
                          <a:effectLst/>
                          <a:latin typeface="+mn-lt"/>
                        </a:rPr>
                        <a:t>269 sorties au total</a:t>
                      </a:r>
                    </a:p>
                  </a:txBody>
                  <a:tcPr marL="9525" marR="9525" marT="9525" marB="0" anchor="b">
                    <a:lnL>
                      <a:noFill/>
                    </a:lnL>
                    <a:lnR>
                      <a:noFill/>
                    </a:lnR>
                    <a:lnT>
                      <a:noFill/>
                    </a:lnT>
                    <a:lnB>
                      <a:noFill/>
                    </a:lnB>
                  </a:tcPr>
                </a:tc>
                <a:tc>
                  <a:txBody>
                    <a:bodyPr/>
                    <a:lstStyle/>
                    <a:p>
                      <a:pPr fontAlgn="b"/>
                      <a:r>
                        <a:rPr lang="fr-FR" sz="1800" b="0" i="0" u="none" strike="noStrike" dirty="0">
                          <a:solidFill>
                            <a:srgbClr val="000000"/>
                          </a:solidFill>
                          <a:effectLst/>
                          <a:latin typeface="+mn-lt"/>
                        </a:rPr>
                        <a:t>982 </a:t>
                      </a:r>
                      <a:r>
                        <a:rPr lang="fr-FR" sz="1800" b="0" i="0" u="none" strike="noStrike" dirty="0" err="1">
                          <a:solidFill>
                            <a:srgbClr val="000000"/>
                          </a:solidFill>
                          <a:effectLst/>
                          <a:latin typeface="+mn-lt"/>
                        </a:rPr>
                        <a:t>participant.e.s</a:t>
                      </a:r>
                      <a:r>
                        <a:rPr lang="fr-FR" sz="1800" b="0" i="0" u="none" strike="noStrike" dirty="0">
                          <a:solidFill>
                            <a:srgbClr val="000000"/>
                          </a:solidFill>
                          <a:effectLst/>
                          <a:latin typeface="+mn-lt"/>
                        </a:rPr>
                        <a:t> au total</a:t>
                      </a:r>
                    </a:p>
                  </a:txBody>
                  <a:tcPr marL="9525" marR="9525" marT="9525" marB="0" anchor="b">
                    <a:lnL>
                      <a:noFill/>
                    </a:lnL>
                    <a:lnR>
                      <a:noFill/>
                    </a:lnR>
                    <a:lnT>
                      <a:noFill/>
                    </a:lnT>
                    <a:lnB>
                      <a:noFill/>
                    </a:lnB>
                  </a:tcPr>
                </a:tc>
                <a:extLst>
                  <a:ext uri="{0D108BD9-81ED-4DB2-BD59-A6C34878D82A}">
                    <a16:rowId xmlns:a16="http://schemas.microsoft.com/office/drawing/2014/main" val="3053479877"/>
                  </a:ext>
                </a:extLst>
              </a:tr>
            </a:tbl>
          </a:graphicData>
        </a:graphic>
      </p:graphicFrame>
    </p:spTree>
    <p:extLst>
      <p:ext uri="{BB962C8B-B14F-4D97-AF65-F5344CB8AC3E}">
        <p14:creationId xmlns:p14="http://schemas.microsoft.com/office/powerpoint/2010/main" val="3719332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17D70-6D52-7280-A9D0-692D9D2AAE7F}"/>
              </a:ext>
            </a:extLst>
          </p:cNvPr>
          <p:cNvSpPr>
            <a:spLocks noGrp="1"/>
          </p:cNvSpPr>
          <p:nvPr>
            <p:ph type="title"/>
          </p:nvPr>
        </p:nvSpPr>
        <p:spPr/>
        <p:txBody>
          <a:bodyPr vert="horz" lIns="0" tIns="45720" rIns="0" bIns="0" anchor="b">
            <a:normAutofit/>
          </a:bodyPr>
          <a:lstStyle/>
          <a:p>
            <a:pPr algn="ctr"/>
            <a:r>
              <a:rPr lang="en-US" dirty="0" err="1">
                <a:ea typeface="+mj-lt"/>
                <a:cs typeface="+mj-lt"/>
              </a:rPr>
              <a:t>Chef.fe.s</a:t>
            </a:r>
            <a:r>
              <a:rPr lang="en-US" dirty="0">
                <a:ea typeface="+mj-lt"/>
                <a:cs typeface="+mj-lt"/>
              </a:rPr>
              <a:t> de bord</a:t>
            </a:r>
            <a:endParaRPr lang="en-US" dirty="0"/>
          </a:p>
        </p:txBody>
      </p:sp>
      <p:sp>
        <p:nvSpPr>
          <p:cNvPr id="3" name="Content Placeholder 2">
            <a:extLst>
              <a:ext uri="{FF2B5EF4-FFF2-40B4-BE49-F238E27FC236}">
                <a16:creationId xmlns:a16="http://schemas.microsoft.com/office/drawing/2014/main" id="{260FCD0F-6E8E-80FB-2F3B-D344B5B12991}"/>
              </a:ext>
            </a:extLst>
          </p:cNvPr>
          <p:cNvSpPr>
            <a:spLocks noGrp="1"/>
          </p:cNvSpPr>
          <p:nvPr>
            <p:ph idx="1"/>
          </p:nvPr>
        </p:nvSpPr>
        <p:spPr/>
        <p:txBody>
          <a:bodyPr vert="horz" lIns="91440" tIns="45720" rIns="91440" bIns="45720" anchor="t">
            <a:normAutofit/>
          </a:bodyPr>
          <a:lstStyle/>
          <a:p>
            <a:endParaRPr lang="en-US" dirty="0"/>
          </a:p>
          <a:p>
            <a:r>
              <a:rPr lang="en-US" dirty="0"/>
              <a:t>22 </a:t>
            </a:r>
            <a:r>
              <a:rPr lang="en-US" dirty="0" err="1"/>
              <a:t>Chef.fe.s</a:t>
            </a:r>
            <a:r>
              <a:rPr lang="en-US" dirty="0"/>
              <a:t> </a:t>
            </a:r>
            <a:r>
              <a:rPr lang="en-US" dirty="0" err="1"/>
              <a:t>actuellement</a:t>
            </a:r>
            <a:endParaRPr lang="en-US" dirty="0"/>
          </a:p>
          <a:p>
            <a:endParaRPr lang="en-US" dirty="0"/>
          </a:p>
          <a:p>
            <a:r>
              <a:rPr lang="en-US" dirty="0"/>
              <a:t>Forte solicitation </a:t>
            </a:r>
            <a:r>
              <a:rPr lang="en-US" dirty="0" err="1"/>
              <a:t>ces</a:t>
            </a:r>
            <a:r>
              <a:rPr lang="en-US" dirty="0"/>
              <a:t> </a:t>
            </a:r>
            <a:r>
              <a:rPr lang="en-US" dirty="0" err="1"/>
              <a:t>derniers</a:t>
            </a:r>
            <a:r>
              <a:rPr lang="en-US" dirty="0"/>
              <a:t> </a:t>
            </a:r>
            <a:r>
              <a:rPr lang="en-US" dirty="0" err="1"/>
              <a:t>mois</a:t>
            </a:r>
            <a:r>
              <a:rPr lang="en-US" dirty="0"/>
              <a:t>. MERCI!</a:t>
            </a:r>
          </a:p>
          <a:p>
            <a:endParaRPr lang="en-US" dirty="0"/>
          </a:p>
          <a:p>
            <a:r>
              <a:rPr lang="en-US" dirty="0"/>
              <a:t>Collaboration à </a:t>
            </a:r>
            <a:r>
              <a:rPr lang="en-US" dirty="0" err="1"/>
              <a:t>venir</a:t>
            </a:r>
            <a:r>
              <a:rPr lang="en-US" dirty="0"/>
              <a:t> avec la/le </a:t>
            </a:r>
            <a:r>
              <a:rPr lang="en-US" dirty="0" err="1"/>
              <a:t>futur</a:t>
            </a:r>
            <a:r>
              <a:rPr lang="en-US" dirty="0"/>
              <a:t> chef de base pour </a:t>
            </a:r>
            <a:r>
              <a:rPr lang="en-US" dirty="0" err="1"/>
              <a:t>animer</a:t>
            </a:r>
            <a:r>
              <a:rPr lang="en-US" dirty="0"/>
              <a:t> </a:t>
            </a:r>
            <a:r>
              <a:rPr lang="en-US" dirty="0" err="1"/>
              <a:t>ce</a:t>
            </a:r>
            <a:r>
              <a:rPr lang="en-US" dirty="0"/>
              <a:t> </a:t>
            </a:r>
            <a:r>
              <a:rPr lang="en-US" dirty="0" err="1"/>
              <a:t>groupe</a:t>
            </a:r>
            <a:endParaRPr lang="en-US" dirty="0"/>
          </a:p>
        </p:txBody>
      </p:sp>
    </p:spTree>
    <p:extLst>
      <p:ext uri="{BB962C8B-B14F-4D97-AF65-F5344CB8AC3E}">
        <p14:creationId xmlns:p14="http://schemas.microsoft.com/office/powerpoint/2010/main" val="3527413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291C9-7589-D5B8-365B-BEB277F6716E}"/>
              </a:ext>
            </a:extLst>
          </p:cNvPr>
          <p:cNvSpPr>
            <a:spLocks noGrp="1"/>
          </p:cNvSpPr>
          <p:nvPr>
            <p:ph type="title"/>
          </p:nvPr>
        </p:nvSpPr>
        <p:spPr/>
        <p:txBody>
          <a:bodyPr vert="horz" lIns="0" tIns="45720" rIns="0" bIns="0" anchor="b">
            <a:normAutofit/>
          </a:bodyPr>
          <a:lstStyle/>
          <a:p>
            <a:pPr algn="ctr"/>
            <a:r>
              <a:rPr lang="en-US" dirty="0">
                <a:cs typeface="Calibri"/>
              </a:rPr>
              <a:t>Participation des </a:t>
            </a:r>
            <a:r>
              <a:rPr lang="en-US" dirty="0" err="1">
                <a:cs typeface="Calibri"/>
              </a:rPr>
              <a:t>adhérents</a:t>
            </a:r>
            <a:r>
              <a:rPr lang="en-US" dirty="0">
                <a:cs typeface="Calibri"/>
              </a:rPr>
              <a:t> </a:t>
            </a:r>
          </a:p>
        </p:txBody>
      </p:sp>
      <p:sp>
        <p:nvSpPr>
          <p:cNvPr id="3" name="Content Placeholder 2">
            <a:extLst>
              <a:ext uri="{FF2B5EF4-FFF2-40B4-BE49-F238E27FC236}">
                <a16:creationId xmlns:a16="http://schemas.microsoft.com/office/drawing/2014/main" id="{3A1FEB02-2E74-9953-5E4E-07AE9FF68549}"/>
              </a:ext>
            </a:extLst>
          </p:cNvPr>
          <p:cNvSpPr>
            <a:spLocks noGrp="1"/>
          </p:cNvSpPr>
          <p:nvPr>
            <p:ph idx="1"/>
          </p:nvPr>
        </p:nvSpPr>
        <p:spPr/>
        <p:txBody>
          <a:bodyPr vert="horz" lIns="91440" tIns="45720" rIns="91440" bIns="45720" anchor="t">
            <a:normAutofit/>
          </a:bodyPr>
          <a:lstStyle/>
          <a:p>
            <a:r>
              <a:rPr lang="en-US" dirty="0">
                <a:ea typeface="+mn-lt"/>
                <a:cs typeface="+mn-lt"/>
              </a:rPr>
              <a:t>On a </a:t>
            </a:r>
            <a:r>
              <a:rPr lang="en-US" dirty="0" err="1">
                <a:ea typeface="+mn-lt"/>
                <a:cs typeface="+mn-lt"/>
              </a:rPr>
              <a:t>besoin</a:t>
            </a:r>
            <a:r>
              <a:rPr lang="en-US" dirty="0">
                <a:ea typeface="+mn-lt"/>
                <a:cs typeface="+mn-lt"/>
              </a:rPr>
              <a:t> de </a:t>
            </a:r>
            <a:r>
              <a:rPr lang="en-US" dirty="0" err="1">
                <a:ea typeface="+mn-lt"/>
                <a:cs typeface="+mn-lt"/>
              </a:rPr>
              <a:t>vous</a:t>
            </a:r>
            <a:r>
              <a:rPr lang="en-US" dirty="0">
                <a:ea typeface="+mn-lt"/>
                <a:cs typeface="+mn-lt"/>
              </a:rPr>
              <a:t> à divers </a:t>
            </a:r>
            <a:r>
              <a:rPr lang="en-US" dirty="0" err="1">
                <a:ea typeface="+mn-lt"/>
                <a:cs typeface="+mn-lt"/>
              </a:rPr>
              <a:t>niveaux</a:t>
            </a:r>
            <a:r>
              <a:rPr lang="en-US" dirty="0">
                <a:ea typeface="+mn-lt"/>
                <a:cs typeface="+mn-lt"/>
              </a:rPr>
              <a:t> !</a:t>
            </a:r>
          </a:p>
          <a:p>
            <a:pPr lvl="1"/>
            <a:r>
              <a:rPr lang="en-US" dirty="0" err="1">
                <a:ea typeface="+mn-lt"/>
                <a:cs typeface="+mn-lt"/>
              </a:rPr>
              <a:t>Suppléance</a:t>
            </a:r>
            <a:r>
              <a:rPr lang="en-US" dirty="0">
                <a:ea typeface="+mn-lt"/>
                <a:cs typeface="+mn-lt"/>
              </a:rPr>
              <a:t> à la co-</a:t>
            </a:r>
            <a:r>
              <a:rPr lang="en-US" dirty="0" err="1">
                <a:ea typeface="+mn-lt"/>
                <a:cs typeface="+mn-lt"/>
              </a:rPr>
              <a:t>présidence</a:t>
            </a:r>
            <a:endParaRPr lang="en-US" dirty="0">
              <a:ea typeface="+mn-lt"/>
              <a:cs typeface="+mn-lt"/>
            </a:endParaRPr>
          </a:p>
          <a:p>
            <a:pPr lvl="1"/>
            <a:r>
              <a:rPr lang="en-US" dirty="0">
                <a:ea typeface="+mn-lt"/>
                <a:cs typeface="+mn-lt"/>
              </a:rPr>
              <a:t>Participation à la Commission </a:t>
            </a:r>
          </a:p>
          <a:p>
            <a:pPr lvl="1"/>
            <a:r>
              <a:rPr lang="en-US" dirty="0">
                <a:ea typeface="+mn-lt"/>
                <a:cs typeface="+mn-lt"/>
              </a:rPr>
              <a:t>Propositions de sortie </a:t>
            </a:r>
            <a:r>
              <a:rPr lang="en-US" dirty="0" err="1">
                <a:ea typeface="+mn-lt"/>
                <a:cs typeface="+mn-lt"/>
              </a:rPr>
              <a:t>Loisir</a:t>
            </a:r>
            <a:r>
              <a:rPr lang="en-US" dirty="0">
                <a:ea typeface="+mn-lt"/>
                <a:cs typeface="+mn-lt"/>
              </a:rPr>
              <a:t> </a:t>
            </a:r>
            <a:endParaRPr lang="en-US" dirty="0"/>
          </a:p>
        </p:txBody>
      </p:sp>
    </p:spTree>
    <p:extLst>
      <p:ext uri="{BB962C8B-B14F-4D97-AF65-F5344CB8AC3E}">
        <p14:creationId xmlns:p14="http://schemas.microsoft.com/office/powerpoint/2010/main" val="305135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a:solidFill>
                  <a:schemeClr val="bg1"/>
                </a:solidFill>
              </a:rPr>
              <a:t>Commission Organisation</a:t>
            </a:r>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198238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921D9-278E-6EC5-EC82-F3BB20623DC6}"/>
              </a:ext>
            </a:extLst>
          </p:cNvPr>
          <p:cNvSpPr>
            <a:spLocks noGrp="1"/>
          </p:cNvSpPr>
          <p:nvPr>
            <p:ph type="title"/>
          </p:nvPr>
        </p:nvSpPr>
        <p:spPr/>
        <p:txBody>
          <a:bodyPr vert="horz" lIns="0" tIns="45720" rIns="0" bIns="0" anchor="b">
            <a:normAutofit/>
          </a:bodyPr>
          <a:lstStyle/>
          <a:p>
            <a:pPr algn="ctr"/>
            <a:r>
              <a:rPr lang="en-US" dirty="0" err="1">
                <a:cs typeface="Calibri"/>
              </a:rPr>
              <a:t>Secrétariat</a:t>
            </a:r>
            <a:r>
              <a:rPr lang="en-US" dirty="0">
                <a:cs typeface="Calibri"/>
              </a:rPr>
              <a:t> </a:t>
            </a:r>
          </a:p>
        </p:txBody>
      </p:sp>
      <p:sp>
        <p:nvSpPr>
          <p:cNvPr id="3" name="Content Placeholder 2">
            <a:extLst>
              <a:ext uri="{FF2B5EF4-FFF2-40B4-BE49-F238E27FC236}">
                <a16:creationId xmlns:a16="http://schemas.microsoft.com/office/drawing/2014/main" id="{121CB1CD-CA90-DAF2-7EBB-E5973BA3A619}"/>
              </a:ext>
            </a:extLst>
          </p:cNvPr>
          <p:cNvSpPr>
            <a:spLocks noGrp="1"/>
          </p:cNvSpPr>
          <p:nvPr>
            <p:ph idx="1"/>
          </p:nvPr>
        </p:nvSpPr>
        <p:spPr/>
        <p:txBody>
          <a:bodyPr vert="horz" lIns="91440" tIns="45720" rIns="91440" bIns="45720" anchor="t">
            <a:normAutofit/>
          </a:bodyPr>
          <a:lstStyle/>
          <a:p>
            <a:r>
              <a:rPr lang="en-US" dirty="0">
                <a:ea typeface="+mn-lt"/>
                <a:cs typeface="+mn-lt"/>
              </a:rPr>
              <a:t> 1 AG</a:t>
            </a:r>
            <a:endParaRPr lang="en-US" dirty="0"/>
          </a:p>
          <a:p>
            <a:r>
              <a:rPr lang="en-US" dirty="0">
                <a:ea typeface="+mn-lt"/>
                <a:cs typeface="+mn-lt"/>
              </a:rPr>
              <a:t> </a:t>
            </a:r>
            <a:r>
              <a:rPr lang="en-US" dirty="0" err="1">
                <a:ea typeface="+mn-lt"/>
                <a:cs typeface="+mn-lt"/>
              </a:rPr>
              <a:t>Préparation</a:t>
            </a:r>
            <a:r>
              <a:rPr lang="en-US" dirty="0">
                <a:ea typeface="+mn-lt"/>
                <a:cs typeface="+mn-lt"/>
              </a:rPr>
              <a:t> de 6 CA</a:t>
            </a:r>
            <a:endParaRPr lang="en-US" dirty="0"/>
          </a:p>
          <a:p>
            <a:r>
              <a:rPr lang="en-US" dirty="0">
                <a:ea typeface="+mn-lt"/>
                <a:cs typeface="+mn-lt"/>
              </a:rPr>
              <a:t>10 commissions </a:t>
            </a:r>
            <a:r>
              <a:rPr lang="en-US" dirty="0" err="1">
                <a:ea typeface="+mn-lt"/>
                <a:cs typeface="+mn-lt"/>
              </a:rPr>
              <a:t>organisation</a:t>
            </a:r>
            <a:endParaRPr lang="en-US" dirty="0" err="1"/>
          </a:p>
          <a:p>
            <a:r>
              <a:rPr lang="en-US" dirty="0">
                <a:ea typeface="+mn-lt"/>
                <a:cs typeface="+mn-lt"/>
              </a:rPr>
              <a:t>  4 </a:t>
            </a:r>
            <a:r>
              <a:rPr lang="en-US" dirty="0" err="1">
                <a:ea typeface="+mn-lt"/>
                <a:cs typeface="+mn-lt"/>
              </a:rPr>
              <a:t>réunions</a:t>
            </a:r>
            <a:r>
              <a:rPr lang="en-US" dirty="0">
                <a:ea typeface="+mn-lt"/>
                <a:cs typeface="+mn-lt"/>
              </a:rPr>
              <a:t> </a:t>
            </a:r>
            <a:r>
              <a:rPr lang="en-US" dirty="0" err="1">
                <a:ea typeface="+mn-lt"/>
                <a:cs typeface="+mn-lt"/>
              </a:rPr>
              <a:t>extérieures</a:t>
            </a:r>
            <a:r>
              <a:rPr lang="en-US" dirty="0">
                <a:ea typeface="+mn-lt"/>
                <a:cs typeface="+mn-lt"/>
              </a:rPr>
              <a:t> (DZ courses, </a:t>
            </a:r>
            <a:r>
              <a:rPr lang="en-US" dirty="0" err="1">
                <a:ea typeface="+mn-lt"/>
                <a:cs typeface="+mn-lt"/>
              </a:rPr>
              <a:t>Douarn’venez</a:t>
            </a:r>
            <a:r>
              <a:rPr lang="en-US" dirty="0">
                <a:ea typeface="+mn-lt"/>
                <a:cs typeface="+mn-lt"/>
              </a:rPr>
              <a:t>)</a:t>
            </a:r>
            <a:endParaRPr lang="en-US" dirty="0"/>
          </a:p>
          <a:p>
            <a:pPr marL="285750" indent="-285750">
              <a:buFont typeface="Arial,Sans-Serif"/>
              <a:buChar char="•"/>
            </a:pPr>
            <a:r>
              <a:rPr lang="en-US" dirty="0">
                <a:ea typeface="+mn-lt"/>
                <a:cs typeface="+mn-lt"/>
              </a:rPr>
              <a:t>Revu et mise à jour du budget </a:t>
            </a:r>
            <a:r>
              <a:rPr lang="en-US" dirty="0" err="1">
                <a:ea typeface="+mn-lt"/>
                <a:cs typeface="+mn-lt"/>
              </a:rPr>
              <a:t>entretien</a:t>
            </a:r>
            <a:endParaRPr lang="en-US" dirty="0">
              <a:ea typeface="+mn-lt"/>
              <a:cs typeface="+mn-lt"/>
            </a:endParaRPr>
          </a:p>
          <a:p>
            <a:pPr marL="285750" indent="-285750">
              <a:buFont typeface="Arial,Sans-Serif"/>
              <a:buChar char="•"/>
            </a:pPr>
            <a:endParaRPr lang="en-US" dirty="0">
              <a:ea typeface="+mn-lt"/>
              <a:cs typeface="+mn-lt"/>
            </a:endParaRPr>
          </a:p>
          <a:p>
            <a:pPr marL="0" indent="0" algn="ctr">
              <a:buNone/>
            </a:pPr>
            <a:r>
              <a:rPr lang="en-US" dirty="0">
                <a:highlight>
                  <a:srgbClr val="FFFF00"/>
                </a:highlight>
                <a:ea typeface="+mn-lt"/>
                <a:cs typeface="+mn-lt"/>
              </a:rPr>
              <a:t>On recherche un/</a:t>
            </a:r>
            <a:r>
              <a:rPr lang="en-US" dirty="0" err="1">
                <a:highlight>
                  <a:srgbClr val="FFFF00"/>
                </a:highlight>
                <a:ea typeface="+mn-lt"/>
                <a:cs typeface="+mn-lt"/>
              </a:rPr>
              <a:t>une</a:t>
            </a:r>
            <a:r>
              <a:rPr lang="en-US" dirty="0">
                <a:highlight>
                  <a:srgbClr val="FFFF00"/>
                </a:highlight>
                <a:ea typeface="+mn-lt"/>
                <a:cs typeface="+mn-lt"/>
              </a:rPr>
              <a:t> nouveau/nouvelle secretaire pour fin </a:t>
            </a:r>
            <a:r>
              <a:rPr lang="en-US" dirty="0" err="1">
                <a:highlight>
                  <a:srgbClr val="FFFF00"/>
                </a:highlight>
                <a:ea typeface="+mn-lt"/>
                <a:cs typeface="+mn-lt"/>
              </a:rPr>
              <a:t>novembre</a:t>
            </a:r>
            <a:r>
              <a:rPr lang="en-US" dirty="0">
                <a:highlight>
                  <a:srgbClr val="FFFF00"/>
                </a:highlight>
                <a:ea typeface="+mn-lt"/>
                <a:cs typeface="+mn-lt"/>
              </a:rPr>
              <a:t> </a:t>
            </a:r>
            <a:endParaRPr lang="en-US" dirty="0">
              <a:highlight>
                <a:srgbClr val="FFFF00"/>
              </a:highlight>
            </a:endParaRPr>
          </a:p>
          <a:p>
            <a:pPr marL="285750" indent="-285750">
              <a:buFont typeface="Arial,Sans-Serif"/>
              <a:buChar char="•"/>
            </a:pPr>
            <a:endParaRPr lang="en-US" dirty="0" err="1">
              <a:ea typeface="+mn-lt"/>
              <a:cs typeface="+mn-lt"/>
            </a:endParaRPr>
          </a:p>
          <a:p>
            <a:endParaRPr lang="en-US" dirty="0"/>
          </a:p>
          <a:p>
            <a:endParaRPr lang="en-US" dirty="0"/>
          </a:p>
        </p:txBody>
      </p:sp>
    </p:spTree>
    <p:extLst>
      <p:ext uri="{BB962C8B-B14F-4D97-AF65-F5344CB8AC3E}">
        <p14:creationId xmlns:p14="http://schemas.microsoft.com/office/powerpoint/2010/main" val="3313693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0B1C-5F5C-3025-255C-17C431DB36A7}"/>
              </a:ext>
            </a:extLst>
          </p:cNvPr>
          <p:cNvSpPr>
            <a:spLocks noGrp="1"/>
          </p:cNvSpPr>
          <p:nvPr>
            <p:ph type="title"/>
          </p:nvPr>
        </p:nvSpPr>
        <p:spPr/>
        <p:txBody>
          <a:bodyPr vert="horz" lIns="0" tIns="45720" rIns="0" bIns="0" anchor="b">
            <a:normAutofit/>
          </a:bodyPr>
          <a:lstStyle/>
          <a:p>
            <a:pPr algn="ctr"/>
            <a:r>
              <a:rPr lang="en-US" dirty="0" err="1">
                <a:cs typeface="Calibri"/>
              </a:rPr>
              <a:t>Fonction</a:t>
            </a:r>
            <a:r>
              <a:rPr lang="en-US" dirty="0">
                <a:cs typeface="Calibri"/>
              </a:rPr>
              <a:t> </a:t>
            </a:r>
            <a:r>
              <a:rPr lang="en-US" dirty="0" err="1">
                <a:cs typeface="Calibri"/>
              </a:rPr>
              <a:t>employeur</a:t>
            </a:r>
            <a:endParaRPr lang="en-US" dirty="0" err="1"/>
          </a:p>
        </p:txBody>
      </p:sp>
      <p:sp>
        <p:nvSpPr>
          <p:cNvPr id="3" name="Content Placeholder 2">
            <a:extLst>
              <a:ext uri="{FF2B5EF4-FFF2-40B4-BE49-F238E27FC236}">
                <a16:creationId xmlns:a16="http://schemas.microsoft.com/office/drawing/2014/main" id="{93A773E7-05FB-0BA7-A505-76E90AD1CB65}"/>
              </a:ext>
            </a:extLst>
          </p:cNvPr>
          <p:cNvSpPr>
            <a:spLocks noGrp="1"/>
          </p:cNvSpPr>
          <p:nvPr>
            <p:ph idx="1"/>
          </p:nvPr>
        </p:nvSpPr>
        <p:spPr/>
        <p:txBody>
          <a:bodyPr vert="horz" lIns="91440" tIns="45720" rIns="91440" bIns="45720" anchor="t">
            <a:normAutofit lnSpcReduction="10000"/>
          </a:bodyPr>
          <a:lstStyle/>
          <a:p>
            <a:pPr>
              <a:spcBef>
                <a:spcPts val="0"/>
              </a:spcBef>
              <a:buChar char="•"/>
            </a:pPr>
            <a:r>
              <a:rPr lang="en-US" dirty="0">
                <a:ea typeface="+mn-lt"/>
                <a:cs typeface="+mn-lt"/>
              </a:rPr>
              <a:t>15 à 20 RV RH (Hugo et Marguerite) </a:t>
            </a:r>
            <a:endParaRPr lang="en-US" dirty="0"/>
          </a:p>
          <a:p>
            <a:pPr>
              <a:spcBef>
                <a:spcPts val="0"/>
              </a:spcBef>
              <a:buChar char="•"/>
            </a:pPr>
            <a:r>
              <a:rPr lang="en-US" dirty="0" err="1">
                <a:ea typeface="+mn-lt"/>
                <a:cs typeface="+mn-lt"/>
              </a:rPr>
              <a:t>Accompagnement</a:t>
            </a:r>
            <a:r>
              <a:rPr lang="en-US" dirty="0">
                <a:ea typeface="+mn-lt"/>
                <a:cs typeface="+mn-lt"/>
              </a:rPr>
              <a:t> </a:t>
            </a:r>
            <a:r>
              <a:rPr lang="en-US" dirty="0" err="1">
                <a:ea typeface="+mn-lt"/>
                <a:cs typeface="+mn-lt"/>
              </a:rPr>
              <a:t>individuel</a:t>
            </a:r>
            <a:r>
              <a:rPr lang="en-US" dirty="0">
                <a:ea typeface="+mn-lt"/>
                <a:cs typeface="+mn-lt"/>
              </a:rPr>
              <a:t> du chef de base à son </a:t>
            </a:r>
            <a:r>
              <a:rPr lang="en-US" dirty="0" err="1">
                <a:ea typeface="+mn-lt"/>
                <a:cs typeface="+mn-lt"/>
              </a:rPr>
              <a:t>arrivée</a:t>
            </a:r>
            <a:endParaRPr lang="en-US" dirty="0">
              <a:ea typeface="+mn-lt"/>
              <a:cs typeface="+mn-lt"/>
            </a:endParaRPr>
          </a:p>
          <a:p>
            <a:pPr marL="285750" indent="-285750">
              <a:buFont typeface="Arial,Sans-Serif"/>
              <a:buChar char="•"/>
            </a:pPr>
            <a:r>
              <a:rPr lang="en-US" dirty="0" err="1">
                <a:ea typeface="+mn-lt"/>
                <a:cs typeface="+mn-lt"/>
              </a:rPr>
              <a:t>Accompagnement</a:t>
            </a:r>
            <a:r>
              <a:rPr lang="en-US" dirty="0">
                <a:ea typeface="+mn-lt"/>
                <a:cs typeface="+mn-lt"/>
              </a:rPr>
              <a:t> du chef de base sur la conception et la mise </a:t>
            </a:r>
            <a:r>
              <a:rPr lang="en-US" dirty="0" err="1">
                <a:ea typeface="+mn-lt"/>
                <a:cs typeface="+mn-lt"/>
              </a:rPr>
              <a:t>en</a:t>
            </a:r>
            <a:r>
              <a:rPr lang="en-US" dirty="0">
                <a:ea typeface="+mn-lt"/>
                <a:cs typeface="+mn-lt"/>
              </a:rPr>
              <a:t> place : dossier formation, </a:t>
            </a:r>
            <a:r>
              <a:rPr lang="en-US" dirty="0" err="1">
                <a:ea typeface="+mn-lt"/>
                <a:cs typeface="+mn-lt"/>
              </a:rPr>
              <a:t>livret</a:t>
            </a:r>
            <a:r>
              <a:rPr lang="en-US" dirty="0">
                <a:ea typeface="+mn-lt"/>
                <a:cs typeface="+mn-lt"/>
              </a:rPr>
              <a:t> formation </a:t>
            </a:r>
            <a:r>
              <a:rPr lang="en-US" dirty="0" err="1">
                <a:ea typeface="+mn-lt"/>
                <a:cs typeface="+mn-lt"/>
              </a:rPr>
              <a:t>adhérents</a:t>
            </a:r>
            <a:r>
              <a:rPr lang="en-US" dirty="0">
                <a:ea typeface="+mn-lt"/>
                <a:cs typeface="+mn-lt"/>
              </a:rPr>
              <a:t>, </a:t>
            </a:r>
            <a:r>
              <a:rPr lang="en-US" dirty="0" err="1">
                <a:ea typeface="+mn-lt"/>
                <a:cs typeface="+mn-lt"/>
              </a:rPr>
              <a:t>modèle</a:t>
            </a:r>
            <a:r>
              <a:rPr lang="en-US" dirty="0">
                <a:ea typeface="+mn-lt"/>
                <a:cs typeface="+mn-lt"/>
              </a:rPr>
              <a:t> livre de bord, </a:t>
            </a:r>
            <a:r>
              <a:rPr lang="en-US" dirty="0" err="1">
                <a:ea typeface="+mn-lt"/>
                <a:cs typeface="+mn-lt"/>
              </a:rPr>
              <a:t>modèle</a:t>
            </a:r>
            <a:r>
              <a:rPr lang="en-US" dirty="0">
                <a:ea typeface="+mn-lt"/>
                <a:cs typeface="+mn-lt"/>
              </a:rPr>
              <a:t> check </a:t>
            </a:r>
            <a:r>
              <a:rPr lang="en-US" dirty="0" err="1">
                <a:ea typeface="+mn-lt"/>
                <a:cs typeface="+mn-lt"/>
              </a:rPr>
              <a:t>sécurité</a:t>
            </a:r>
            <a:r>
              <a:rPr lang="en-US" dirty="0">
                <a:ea typeface="+mn-lt"/>
                <a:cs typeface="+mn-lt"/>
              </a:rPr>
              <a:t>  Diego </a:t>
            </a:r>
            <a:r>
              <a:rPr lang="en-US" dirty="0" err="1">
                <a:ea typeface="+mn-lt"/>
                <a:cs typeface="+mn-lt"/>
              </a:rPr>
              <a:t>avant</a:t>
            </a:r>
            <a:r>
              <a:rPr lang="en-US" dirty="0">
                <a:ea typeface="+mn-lt"/>
                <a:cs typeface="+mn-lt"/>
              </a:rPr>
              <a:t> </a:t>
            </a:r>
            <a:r>
              <a:rPr lang="en-US" dirty="0" err="1">
                <a:ea typeface="+mn-lt"/>
                <a:cs typeface="+mn-lt"/>
              </a:rPr>
              <a:t>croisière</a:t>
            </a:r>
            <a:r>
              <a:rPr lang="en-US" dirty="0">
                <a:ea typeface="+mn-lt"/>
                <a:cs typeface="+mn-lt"/>
              </a:rPr>
              <a:t> </a:t>
            </a:r>
          </a:p>
          <a:p>
            <a:pPr marL="285750" indent="-285750">
              <a:buFont typeface="Arial,Sans-Serif"/>
              <a:buChar char="•"/>
            </a:pPr>
            <a:r>
              <a:rPr lang="en-US" dirty="0" err="1">
                <a:ea typeface="+mn-lt"/>
                <a:cs typeface="+mn-lt"/>
              </a:rPr>
              <a:t>Entrevues</a:t>
            </a:r>
            <a:r>
              <a:rPr lang="en-US" dirty="0">
                <a:ea typeface="+mn-lt"/>
                <a:cs typeface="+mn-lt"/>
              </a:rPr>
              <a:t> collectives et </a:t>
            </a:r>
            <a:r>
              <a:rPr lang="en-US" dirty="0" err="1">
                <a:ea typeface="+mn-lt"/>
                <a:cs typeface="+mn-lt"/>
              </a:rPr>
              <a:t>individuelles</a:t>
            </a:r>
            <a:r>
              <a:rPr lang="en-US" dirty="0">
                <a:ea typeface="+mn-lt"/>
                <a:cs typeface="+mn-lt"/>
              </a:rPr>
              <a:t> fin de </a:t>
            </a:r>
            <a:r>
              <a:rPr lang="en-US" dirty="0" err="1">
                <a:ea typeface="+mn-lt"/>
                <a:cs typeface="+mn-lt"/>
              </a:rPr>
              <a:t>contrat</a:t>
            </a:r>
            <a:r>
              <a:rPr lang="en-US" dirty="0">
                <a:ea typeface="+mn-lt"/>
                <a:cs typeface="+mn-lt"/>
              </a:rPr>
              <a:t> du chef de base </a:t>
            </a:r>
          </a:p>
          <a:p>
            <a:pPr marL="285750" indent="-285750">
              <a:buFont typeface="Arial,Sans-Serif"/>
              <a:buChar char="•"/>
            </a:pPr>
            <a:r>
              <a:rPr lang="en-US" dirty="0">
                <a:ea typeface="+mn-lt"/>
                <a:cs typeface="+mn-lt"/>
              </a:rPr>
              <a:t> </a:t>
            </a:r>
            <a:r>
              <a:rPr lang="en-US" dirty="0" err="1">
                <a:ea typeface="+mn-lt"/>
                <a:cs typeface="+mn-lt"/>
              </a:rPr>
              <a:t>Réunions</a:t>
            </a:r>
            <a:r>
              <a:rPr lang="en-US" dirty="0">
                <a:ea typeface="+mn-lt"/>
                <a:cs typeface="+mn-lt"/>
              </a:rPr>
              <a:t> </a:t>
            </a:r>
            <a:r>
              <a:rPr lang="en-US" dirty="0" err="1">
                <a:ea typeface="+mn-lt"/>
                <a:cs typeface="+mn-lt"/>
              </a:rPr>
              <a:t>préparatoire</a:t>
            </a:r>
            <a:r>
              <a:rPr lang="en-US" dirty="0">
                <a:ea typeface="+mn-lt"/>
                <a:cs typeface="+mn-lt"/>
              </a:rPr>
              <a:t> </a:t>
            </a:r>
            <a:r>
              <a:rPr lang="en-US" dirty="0" err="1">
                <a:ea typeface="+mn-lt"/>
                <a:cs typeface="+mn-lt"/>
              </a:rPr>
              <a:t>srecrutement</a:t>
            </a:r>
            <a:r>
              <a:rPr lang="en-US" dirty="0">
                <a:ea typeface="+mn-lt"/>
                <a:cs typeface="+mn-lt"/>
              </a:rPr>
              <a:t> nouveau/</a:t>
            </a:r>
            <a:r>
              <a:rPr lang="en-US" dirty="0" err="1">
                <a:ea typeface="+mn-lt"/>
                <a:cs typeface="+mn-lt"/>
              </a:rPr>
              <a:t>elle</a:t>
            </a:r>
            <a:r>
              <a:rPr lang="en-US" dirty="0">
                <a:ea typeface="+mn-lt"/>
                <a:cs typeface="+mn-lt"/>
              </a:rPr>
              <a:t> </a:t>
            </a:r>
            <a:r>
              <a:rPr lang="en-US" dirty="0" err="1">
                <a:ea typeface="+mn-lt"/>
                <a:cs typeface="+mn-lt"/>
              </a:rPr>
              <a:t>Chef.fe</a:t>
            </a:r>
            <a:r>
              <a:rPr lang="en-US" dirty="0">
                <a:ea typeface="+mn-lt"/>
                <a:cs typeface="+mn-lt"/>
              </a:rPr>
              <a:t> de base et 8 RV </a:t>
            </a:r>
            <a:r>
              <a:rPr lang="en-US" dirty="0" err="1">
                <a:ea typeface="+mn-lt"/>
                <a:cs typeface="+mn-lt"/>
              </a:rPr>
              <a:t>entretiens</a:t>
            </a:r>
            <a:r>
              <a:rPr lang="en-US" dirty="0">
                <a:ea typeface="+mn-lt"/>
                <a:cs typeface="+mn-lt"/>
              </a:rPr>
              <a:t> de </a:t>
            </a:r>
            <a:r>
              <a:rPr lang="en-US" dirty="0" err="1">
                <a:ea typeface="+mn-lt"/>
                <a:cs typeface="+mn-lt"/>
              </a:rPr>
              <a:t>recrutement</a:t>
            </a:r>
            <a:r>
              <a:rPr lang="en-US" dirty="0">
                <a:ea typeface="+mn-lt"/>
                <a:cs typeface="+mn-lt"/>
              </a:rPr>
              <a:t> </a:t>
            </a:r>
            <a:endParaRPr lang="en-US"/>
          </a:p>
          <a:p>
            <a:pPr>
              <a:spcBef>
                <a:spcPts val="0"/>
              </a:spcBef>
              <a:buFont typeface="Arial,Sans-Serif"/>
              <a:buChar char="•"/>
            </a:pPr>
            <a:endParaRPr lang="en-US">
              <a:ea typeface="+mn-lt"/>
              <a:cs typeface="+mn-lt"/>
            </a:endParaRPr>
          </a:p>
          <a:p>
            <a:pPr>
              <a:spcBef>
                <a:spcPts val="0"/>
              </a:spcBef>
              <a:buFont typeface="Arial,Sans-Serif"/>
              <a:buChar char="•"/>
            </a:pPr>
            <a:endParaRPr lang="en-US">
              <a:ea typeface="+mn-lt"/>
              <a:cs typeface="+mn-lt"/>
            </a:endParaRPr>
          </a:p>
          <a:p>
            <a:pPr>
              <a:spcBef>
                <a:spcPts val="0"/>
              </a:spcBef>
            </a:pPr>
            <a:endParaRPr lang="en-US"/>
          </a:p>
          <a:p>
            <a:endParaRPr lang="en-US"/>
          </a:p>
        </p:txBody>
      </p:sp>
    </p:spTree>
    <p:extLst>
      <p:ext uri="{BB962C8B-B14F-4D97-AF65-F5344CB8AC3E}">
        <p14:creationId xmlns:p14="http://schemas.microsoft.com/office/powerpoint/2010/main" val="464752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D9BE9-56F6-4A32-7707-6FA9F330589C}"/>
              </a:ext>
            </a:extLst>
          </p:cNvPr>
          <p:cNvSpPr>
            <a:spLocks noGrp="1"/>
          </p:cNvSpPr>
          <p:nvPr>
            <p:ph type="title"/>
          </p:nvPr>
        </p:nvSpPr>
        <p:spPr/>
        <p:txBody>
          <a:bodyPr vert="horz" lIns="0" tIns="45720" rIns="0" bIns="0" anchor="b">
            <a:normAutofit/>
          </a:bodyPr>
          <a:lstStyle/>
          <a:p>
            <a:pPr algn="ctr"/>
            <a:r>
              <a:rPr lang="en-US" dirty="0" err="1">
                <a:ea typeface="+mj-lt"/>
                <a:cs typeface="+mj-lt"/>
              </a:rPr>
              <a:t>Trésorier</a:t>
            </a:r>
            <a:endParaRPr lang="en-US" dirty="0"/>
          </a:p>
        </p:txBody>
      </p:sp>
      <p:sp>
        <p:nvSpPr>
          <p:cNvPr id="3" name="Content Placeholder 2">
            <a:extLst>
              <a:ext uri="{FF2B5EF4-FFF2-40B4-BE49-F238E27FC236}">
                <a16:creationId xmlns:a16="http://schemas.microsoft.com/office/drawing/2014/main" id="{AE83A5ED-8ECE-39BB-B4A7-1441E32D6084}"/>
              </a:ext>
            </a:extLst>
          </p:cNvPr>
          <p:cNvSpPr>
            <a:spLocks noGrp="1"/>
          </p:cNvSpPr>
          <p:nvPr>
            <p:ph idx="1"/>
          </p:nvPr>
        </p:nvSpPr>
        <p:spPr/>
        <p:txBody>
          <a:bodyPr vert="horz" lIns="91440" tIns="45720" rIns="91440" bIns="45720" anchor="t">
            <a:normAutofit/>
          </a:bodyPr>
          <a:lstStyle/>
          <a:p>
            <a:r>
              <a:rPr lang="en-US" dirty="0">
                <a:ea typeface="+mn-lt"/>
                <a:cs typeface="+mn-lt"/>
              </a:rPr>
              <a:t>Suivi </a:t>
            </a:r>
            <a:r>
              <a:rPr lang="en-US" dirty="0" err="1">
                <a:ea typeface="+mn-lt"/>
                <a:cs typeface="+mn-lt"/>
              </a:rPr>
              <a:t>régulier</a:t>
            </a:r>
            <a:r>
              <a:rPr lang="en-US" dirty="0">
                <a:ea typeface="+mn-lt"/>
                <a:cs typeface="+mn-lt"/>
              </a:rPr>
              <a:t> previsions/</a:t>
            </a:r>
            <a:r>
              <a:rPr lang="en-US" dirty="0" err="1">
                <a:ea typeface="+mn-lt"/>
                <a:cs typeface="+mn-lt"/>
              </a:rPr>
              <a:t>dépenses</a:t>
            </a:r>
            <a:endParaRPr lang="en-US" dirty="0" err="1"/>
          </a:p>
          <a:p>
            <a:r>
              <a:rPr lang="en-US" dirty="0">
                <a:ea typeface="+mn-lt"/>
                <a:cs typeface="+mn-lt"/>
              </a:rPr>
              <a:t>Suivi </a:t>
            </a:r>
            <a:r>
              <a:rPr lang="en-US" dirty="0" err="1">
                <a:ea typeface="+mn-lt"/>
                <a:cs typeface="+mn-lt"/>
              </a:rPr>
              <a:t>statistiques</a:t>
            </a:r>
            <a:r>
              <a:rPr lang="en-US" dirty="0">
                <a:ea typeface="+mn-lt"/>
                <a:cs typeface="+mn-lt"/>
              </a:rPr>
              <a:t> </a:t>
            </a:r>
            <a:r>
              <a:rPr lang="en-US" dirty="0" err="1">
                <a:ea typeface="+mn-lt"/>
                <a:cs typeface="+mn-lt"/>
              </a:rPr>
              <a:t>opérationnelles</a:t>
            </a:r>
            <a:r>
              <a:rPr lang="en-US" dirty="0">
                <a:ea typeface="+mn-lt"/>
                <a:cs typeface="+mn-lt"/>
              </a:rPr>
              <a:t> </a:t>
            </a:r>
            <a:endParaRPr lang="en-US" dirty="0"/>
          </a:p>
          <a:p>
            <a:r>
              <a:rPr lang="en-US" dirty="0">
                <a:ea typeface="+mn-lt"/>
                <a:cs typeface="+mn-lt"/>
              </a:rPr>
              <a:t>Dossier subvention d29</a:t>
            </a:r>
            <a:endParaRPr lang="en-US" dirty="0"/>
          </a:p>
          <a:p>
            <a:r>
              <a:rPr lang="en-US" dirty="0" err="1">
                <a:ea typeface="+mn-lt"/>
                <a:cs typeface="+mn-lt"/>
              </a:rPr>
              <a:t>Vérifications</a:t>
            </a:r>
            <a:r>
              <a:rPr lang="en-US" dirty="0">
                <a:ea typeface="+mn-lt"/>
                <a:cs typeface="+mn-lt"/>
              </a:rPr>
              <a:t> </a:t>
            </a:r>
            <a:r>
              <a:rPr lang="en-US" dirty="0" err="1">
                <a:ea typeface="+mn-lt"/>
                <a:cs typeface="+mn-lt"/>
              </a:rPr>
              <a:t>régulières</a:t>
            </a:r>
            <a:r>
              <a:rPr lang="en-US" dirty="0">
                <a:ea typeface="+mn-lt"/>
                <a:cs typeface="+mn-lt"/>
              </a:rPr>
              <a:t> </a:t>
            </a:r>
            <a:r>
              <a:rPr lang="en-US" dirty="0" err="1">
                <a:ea typeface="+mn-lt"/>
                <a:cs typeface="+mn-lt"/>
              </a:rPr>
              <a:t>alignements</a:t>
            </a:r>
            <a:r>
              <a:rPr lang="en-US" dirty="0">
                <a:ea typeface="+mn-lt"/>
                <a:cs typeface="+mn-lt"/>
              </a:rPr>
              <a:t> base de sorties et </a:t>
            </a:r>
            <a:r>
              <a:rPr lang="en-US" dirty="0" err="1">
                <a:ea typeface="+mn-lt"/>
                <a:cs typeface="+mn-lt"/>
              </a:rPr>
              <a:t>comptabilité</a:t>
            </a:r>
            <a:endParaRPr lang="en-US" dirty="0">
              <a:ea typeface="+mn-lt"/>
              <a:cs typeface="+mn-lt"/>
            </a:endParaRPr>
          </a:p>
          <a:p>
            <a:endParaRPr lang="en-US" dirty="0">
              <a:ea typeface="+mn-lt"/>
              <a:cs typeface="+mn-lt"/>
            </a:endParaRPr>
          </a:p>
          <a:p>
            <a:pPr marL="0" indent="0" algn="ctr">
              <a:buNone/>
            </a:pPr>
            <a:r>
              <a:rPr lang="en-US" dirty="0">
                <a:highlight>
                  <a:srgbClr val="FFFF00"/>
                </a:highlight>
                <a:ea typeface="+mn-lt"/>
                <a:cs typeface="+mn-lt"/>
              </a:rPr>
              <a:t>On recherche un/</a:t>
            </a:r>
            <a:r>
              <a:rPr lang="en-US" dirty="0" err="1">
                <a:highlight>
                  <a:srgbClr val="FFFF00"/>
                </a:highlight>
                <a:ea typeface="+mn-lt"/>
                <a:cs typeface="+mn-lt"/>
              </a:rPr>
              <a:t>une</a:t>
            </a:r>
            <a:r>
              <a:rPr lang="en-US" dirty="0">
                <a:highlight>
                  <a:srgbClr val="FFFF00"/>
                </a:highlight>
                <a:ea typeface="+mn-lt"/>
                <a:cs typeface="+mn-lt"/>
              </a:rPr>
              <a:t> nouveau/</a:t>
            </a:r>
            <a:r>
              <a:rPr lang="en-US" dirty="0" err="1">
                <a:highlight>
                  <a:srgbClr val="FFFF00"/>
                </a:highlight>
                <a:ea typeface="+mn-lt"/>
                <a:cs typeface="+mn-lt"/>
              </a:rPr>
              <a:t>elle</a:t>
            </a:r>
            <a:r>
              <a:rPr lang="en-US" dirty="0">
                <a:highlight>
                  <a:srgbClr val="FFFF00"/>
                </a:highlight>
                <a:ea typeface="+mn-lt"/>
                <a:cs typeface="+mn-lt"/>
              </a:rPr>
              <a:t> </a:t>
            </a:r>
            <a:r>
              <a:rPr lang="en-US" dirty="0" err="1">
                <a:highlight>
                  <a:srgbClr val="FFFF00"/>
                </a:highlight>
                <a:ea typeface="+mn-lt"/>
                <a:cs typeface="+mn-lt"/>
              </a:rPr>
              <a:t>trésorier</a:t>
            </a:r>
            <a:r>
              <a:rPr lang="en-US" dirty="0">
                <a:highlight>
                  <a:srgbClr val="FFFF00"/>
                </a:highlight>
                <a:ea typeface="+mn-lt"/>
                <a:cs typeface="+mn-lt"/>
              </a:rPr>
              <a:t>/</a:t>
            </a:r>
            <a:r>
              <a:rPr lang="en-US" dirty="0" err="1">
                <a:highlight>
                  <a:srgbClr val="FFFF00"/>
                </a:highlight>
                <a:ea typeface="+mn-lt"/>
                <a:cs typeface="+mn-lt"/>
              </a:rPr>
              <a:t>ière</a:t>
            </a:r>
            <a:r>
              <a:rPr lang="en-US" dirty="0">
                <a:highlight>
                  <a:srgbClr val="FFFF00"/>
                </a:highlight>
                <a:ea typeface="+mn-lt"/>
                <a:cs typeface="+mn-lt"/>
              </a:rPr>
              <a:t> pour fin </a:t>
            </a:r>
            <a:r>
              <a:rPr lang="en-US" dirty="0" err="1">
                <a:highlight>
                  <a:srgbClr val="FFFF00"/>
                </a:highlight>
                <a:ea typeface="+mn-lt"/>
                <a:cs typeface="+mn-lt"/>
              </a:rPr>
              <a:t>novembre</a:t>
            </a:r>
            <a:r>
              <a:rPr lang="en-US" dirty="0">
                <a:highlight>
                  <a:srgbClr val="FFFF00"/>
                </a:highlight>
                <a:ea typeface="+mn-lt"/>
                <a:cs typeface="+mn-lt"/>
              </a:rPr>
              <a:t> </a:t>
            </a:r>
            <a:endParaRPr lang="en-US" dirty="0">
              <a:highlight>
                <a:srgbClr val="FFFF00"/>
              </a:highlight>
            </a:endParaRPr>
          </a:p>
          <a:p>
            <a:endParaRPr lang="en-US" dirty="0"/>
          </a:p>
        </p:txBody>
      </p:sp>
    </p:spTree>
    <p:extLst>
      <p:ext uri="{BB962C8B-B14F-4D97-AF65-F5344CB8AC3E}">
        <p14:creationId xmlns:p14="http://schemas.microsoft.com/office/powerpoint/2010/main" val="112261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229600" cy="1154392"/>
          </a:xfrm>
        </p:spPr>
        <p:txBody>
          <a:bodyPr/>
          <a:lstStyle/>
          <a:p>
            <a:pPr algn="ctr"/>
            <a:r>
              <a:rPr lang="fr-FR" b="1">
                <a:solidFill>
                  <a:schemeClr val="tx1"/>
                </a:solidFill>
              </a:rPr>
              <a:t>L’Université du Winches</a:t>
            </a:r>
          </a:p>
        </p:txBody>
      </p:sp>
      <p:sp>
        <p:nvSpPr>
          <p:cNvPr id="3" name="Espace réservé du contenu 2"/>
          <p:cNvSpPr>
            <a:spLocks noGrp="1"/>
          </p:cNvSpPr>
          <p:nvPr>
            <p:ph idx="1"/>
          </p:nvPr>
        </p:nvSpPr>
        <p:spPr>
          <a:xfrm>
            <a:off x="467544" y="1772816"/>
            <a:ext cx="8229600" cy="4752528"/>
          </a:xfrm>
        </p:spPr>
        <p:txBody>
          <a:bodyPr>
            <a:normAutofit lnSpcReduction="10000"/>
          </a:bodyPr>
          <a:lstStyle/>
          <a:p>
            <a:r>
              <a:rPr lang="fr-FR"/>
              <a:t>11 sessions de formations théoriques par le permanent:</a:t>
            </a:r>
          </a:p>
          <a:p>
            <a:pPr>
              <a:buNone/>
            </a:pPr>
            <a:r>
              <a:rPr lang="fr-FR"/>
              <a:t>	  -amarrage, nœuds, calcul des marée, règle de barre,</a:t>
            </a:r>
          </a:p>
          <a:p>
            <a:pPr>
              <a:buNone/>
            </a:pPr>
            <a:r>
              <a:rPr lang="fr-FR"/>
              <a:t>	   </a:t>
            </a:r>
            <a:r>
              <a:rPr lang="fr-FR" err="1"/>
              <a:t>ripam</a:t>
            </a:r>
            <a:r>
              <a:rPr lang="fr-FR"/>
              <a:t>, lecture de carte, utilisation de la règle </a:t>
            </a:r>
            <a:r>
              <a:rPr lang="fr-FR" err="1"/>
              <a:t>Cras</a:t>
            </a:r>
            <a:r>
              <a:rPr lang="fr-FR"/>
              <a:t>,</a:t>
            </a:r>
          </a:p>
          <a:p>
            <a:pPr>
              <a:buNone/>
            </a:pPr>
            <a:r>
              <a:rPr lang="fr-FR"/>
              <a:t>	   initiation à la météo….</a:t>
            </a:r>
          </a:p>
          <a:p>
            <a:pPr>
              <a:buNone/>
            </a:pPr>
            <a:r>
              <a:rPr lang="fr-FR"/>
              <a:t>	  -par petits groupes</a:t>
            </a:r>
          </a:p>
          <a:p>
            <a:pPr>
              <a:buNone/>
            </a:pPr>
            <a:endParaRPr lang="fr-FR"/>
          </a:p>
          <a:p>
            <a:r>
              <a:rPr lang="fr-FR"/>
              <a:t>3 conférences  dédiées à la météo avec un spécialiste</a:t>
            </a:r>
          </a:p>
          <a:p>
            <a:pPr>
              <a:buNone/>
            </a:pPr>
            <a:r>
              <a:rPr lang="fr-FR"/>
              <a:t>	JJ </a:t>
            </a:r>
            <a:r>
              <a:rPr lang="fr-FR" err="1"/>
              <a:t>Quéré</a:t>
            </a:r>
            <a:endParaRPr lang="fr-FR"/>
          </a:p>
          <a:p>
            <a:pPr>
              <a:buNone/>
            </a:pPr>
            <a:endParaRPr lang="fr-FR"/>
          </a:p>
          <a:p>
            <a:r>
              <a:rPr lang="fr-FR"/>
              <a:t>131 participants !!</a:t>
            </a:r>
          </a:p>
          <a:p>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C251-72EA-0520-0AAF-036365FAB716}"/>
              </a:ext>
            </a:extLst>
          </p:cNvPr>
          <p:cNvSpPr>
            <a:spLocks noGrp="1"/>
          </p:cNvSpPr>
          <p:nvPr>
            <p:ph type="title"/>
          </p:nvPr>
        </p:nvSpPr>
        <p:spPr/>
        <p:txBody>
          <a:bodyPr vert="horz" lIns="0" tIns="45720" rIns="0" bIns="0" anchor="b">
            <a:normAutofit/>
          </a:bodyPr>
          <a:lstStyle/>
          <a:p>
            <a:pPr algn="ctr"/>
            <a:r>
              <a:rPr lang="en-US" dirty="0" err="1">
                <a:cs typeface="Calibri"/>
              </a:rPr>
              <a:t>Système</a:t>
            </a:r>
            <a:r>
              <a:rPr lang="en-US" dirty="0">
                <a:cs typeface="Calibri"/>
              </a:rPr>
              <a:t> </a:t>
            </a:r>
            <a:r>
              <a:rPr lang="en-US" dirty="0" err="1">
                <a:cs typeface="Calibri"/>
              </a:rPr>
              <a:t>informatique</a:t>
            </a:r>
          </a:p>
        </p:txBody>
      </p:sp>
      <p:sp>
        <p:nvSpPr>
          <p:cNvPr id="3" name="Content Placeholder 2">
            <a:extLst>
              <a:ext uri="{FF2B5EF4-FFF2-40B4-BE49-F238E27FC236}">
                <a16:creationId xmlns:a16="http://schemas.microsoft.com/office/drawing/2014/main" id="{ADCD0A60-CB7E-7E05-ABDD-5BB527247C61}"/>
              </a:ext>
            </a:extLst>
          </p:cNvPr>
          <p:cNvSpPr>
            <a:spLocks noGrp="1"/>
          </p:cNvSpPr>
          <p:nvPr>
            <p:ph idx="1"/>
          </p:nvPr>
        </p:nvSpPr>
        <p:spPr/>
        <p:txBody>
          <a:bodyPr vert="horz" lIns="91440" tIns="45720" rIns="91440" bIns="45720" anchor="t">
            <a:normAutofit/>
          </a:bodyPr>
          <a:lstStyle/>
          <a:p>
            <a:pPr marL="0" indent="0">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Nous avons « en gros » 5 univers/systèmes</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Compta dans Quadra</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Base de gestion des sorties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HelloAsso</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pour les paiements en ligne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Notre site web Wordpress et son module de réservation des sorties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O365 pour listes de distribution, statistiques, appli, RTQ et mails automatiques de rappel</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800"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fr-FR" sz="1800" dirty="0">
                <a:effectLst/>
                <a:latin typeface="Times New Roman" panose="02020603050405020304" pitchFamily="18" charset="0"/>
                <a:ea typeface="Times New Roman" panose="02020603050405020304" pitchFamily="18" charset="0"/>
              </a:rPr>
              <a:t>Ces systèmes sont séparés et on essaie de les faire communiquer le plus possible automatiquement quand c’est possible</a:t>
            </a:r>
            <a:r>
              <a:rPr lang="fr-FR" sz="1800" dirty="0">
                <a:latin typeface="Times New Roman" panose="02020603050405020304" pitchFamily="18" charset="0"/>
                <a:ea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Il en ressort des activités de vérification que tout est aligné. </a:t>
            </a:r>
          </a:p>
          <a:p>
            <a:endParaRPr lang="en-US" dirty="0"/>
          </a:p>
          <a:p>
            <a:endParaRPr lang="en-US" dirty="0"/>
          </a:p>
        </p:txBody>
      </p:sp>
    </p:spTree>
    <p:extLst>
      <p:ext uri="{BB962C8B-B14F-4D97-AF65-F5344CB8AC3E}">
        <p14:creationId xmlns:p14="http://schemas.microsoft.com/office/powerpoint/2010/main" val="4145110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F09D6A-0A1C-CDC1-F030-F921AA93B4A4}"/>
              </a:ext>
            </a:extLst>
          </p:cNvPr>
          <p:cNvSpPr>
            <a:spLocks noGrp="1"/>
          </p:cNvSpPr>
          <p:nvPr>
            <p:ph type="title"/>
          </p:nvPr>
        </p:nvSpPr>
        <p:spPr>
          <a:xfrm>
            <a:off x="457200" y="956440"/>
            <a:ext cx="8229600" cy="890647"/>
          </a:xfrm>
        </p:spPr>
        <p:txBody>
          <a:bodyPr>
            <a:normAutofit fontScale="90000"/>
          </a:bodyPr>
          <a:lstStyle/>
          <a:p>
            <a:pPr algn="ct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fr-FR" sz="5400" dirty="0">
                <a:effectLst/>
                <a:latin typeface="Calibri" panose="020F0502020204030204" pitchFamily="34" charset="0"/>
                <a:ea typeface="Calibri" panose="020F0502020204030204" pitchFamily="34" charset="0"/>
                <a:cs typeface="Times New Roman" panose="02020603050405020304" pitchFamily="18" charset="0"/>
              </a:rPr>
            </a:br>
            <a:br>
              <a:rPr lang="en-US" dirty="0">
                <a:ea typeface="+mn-lt"/>
                <a:cs typeface="+mn-lt"/>
              </a:rPr>
            </a:br>
            <a:r>
              <a:rPr lang="en-US" dirty="0">
                <a:ea typeface="+mn-lt"/>
                <a:cs typeface="+mn-lt"/>
              </a:rPr>
              <a:t>Tentative de </a:t>
            </a:r>
            <a:r>
              <a:rPr lang="en-US" dirty="0" err="1">
                <a:ea typeface="+mn-lt"/>
                <a:cs typeface="+mn-lt"/>
              </a:rPr>
              <a:t>pédagogie</a:t>
            </a:r>
            <a:r>
              <a:rPr lang="fr-FR" sz="4800" dirty="0">
                <a:latin typeface="Calibri" panose="020F0502020204030204" pitchFamily="34" charset="0"/>
                <a:ea typeface="+mn-lt"/>
                <a:cs typeface="Times New Roman" panose="02020603050405020304" pitchFamily="18" charset="0"/>
              </a:rPr>
              <a:t>….</a:t>
            </a:r>
            <a:r>
              <a:rPr lang="fr-FR" sz="4800" dirty="0">
                <a:effectLst/>
                <a:latin typeface="Calibri" panose="020F0502020204030204" pitchFamily="34" charset="0"/>
                <a:ea typeface="Calibri" panose="020F0502020204030204" pitchFamily="34" charset="0"/>
                <a:cs typeface="Times New Roman" panose="02020603050405020304" pitchFamily="18" charset="0"/>
              </a:rPr>
              <a:t> </a:t>
            </a:r>
            <a:endParaRPr lang="fr-FR" dirty="0"/>
          </a:p>
        </p:txBody>
      </p:sp>
      <p:sp>
        <p:nvSpPr>
          <p:cNvPr id="3" name="Espace réservé du contenu 2">
            <a:extLst>
              <a:ext uri="{FF2B5EF4-FFF2-40B4-BE49-F238E27FC236}">
                <a16:creationId xmlns:a16="http://schemas.microsoft.com/office/drawing/2014/main" id="{3F79AD21-A034-6762-54F9-5CB0832D0EE7}"/>
              </a:ext>
            </a:extLst>
          </p:cNvPr>
          <p:cNvSpPr>
            <a:spLocks noGrp="1"/>
          </p:cNvSpPr>
          <p:nvPr>
            <p:ph idx="1"/>
          </p:nvPr>
        </p:nvSpPr>
        <p:spPr/>
        <p:txBody>
          <a:bodyPr>
            <a:normAutofit/>
          </a:bodyPr>
          <a:lstStyle/>
          <a:p>
            <a:r>
              <a:rPr lang="en-US" dirty="0" err="1">
                <a:ea typeface="+mn-lt"/>
                <a:cs typeface="+mn-lt"/>
              </a:rPr>
              <a:t>Réécriture</a:t>
            </a:r>
            <a:r>
              <a:rPr lang="en-US" dirty="0">
                <a:ea typeface="+mn-lt"/>
                <a:cs typeface="+mn-lt"/>
              </a:rPr>
              <a:t> import </a:t>
            </a:r>
            <a:r>
              <a:rPr lang="en-US" dirty="0" err="1">
                <a:ea typeface="+mn-lt"/>
                <a:cs typeface="+mn-lt"/>
              </a:rPr>
              <a:t>HelloAsso</a:t>
            </a:r>
            <a:r>
              <a:rPr lang="en-US" dirty="0">
                <a:ea typeface="+mn-lt"/>
                <a:cs typeface="+mn-lt"/>
              </a:rPr>
              <a:t> : </a:t>
            </a:r>
            <a:r>
              <a:rPr lang="en-US" sz="1800" dirty="0" err="1">
                <a:ea typeface="+mn-lt"/>
                <a:cs typeface="+mn-lt"/>
              </a:rPr>
              <a:t>i</a:t>
            </a:r>
            <a:r>
              <a:rPr lang="fr-FR" sz="1800" dirty="0" err="1"/>
              <a:t>mportation</a:t>
            </a:r>
            <a:r>
              <a:rPr lang="fr-FR" sz="1800" dirty="0"/>
              <a:t> des paiements dans la base de sortie pour marquer les sorties correspondantes payées </a:t>
            </a:r>
            <a:endParaRPr lang="en-US" sz="1800" dirty="0"/>
          </a:p>
          <a:p>
            <a:r>
              <a:rPr lang="en-US" dirty="0" err="1">
                <a:ea typeface="+mn-lt"/>
                <a:cs typeface="+mn-lt"/>
              </a:rPr>
              <a:t>Création</a:t>
            </a:r>
            <a:r>
              <a:rPr lang="en-US" dirty="0">
                <a:ea typeface="+mn-lt"/>
                <a:cs typeface="+mn-lt"/>
              </a:rPr>
              <a:t> </a:t>
            </a:r>
            <a:r>
              <a:rPr lang="en-US" dirty="0" err="1">
                <a:ea typeface="+mn-lt"/>
                <a:cs typeface="+mn-lt"/>
              </a:rPr>
              <a:t>automatique</a:t>
            </a:r>
            <a:r>
              <a:rPr lang="en-US" dirty="0">
                <a:ea typeface="+mn-lt"/>
                <a:cs typeface="+mn-lt"/>
              </a:rPr>
              <a:t> des </a:t>
            </a:r>
            <a:r>
              <a:rPr lang="en-US" dirty="0" err="1">
                <a:ea typeface="+mn-lt"/>
                <a:cs typeface="+mn-lt"/>
              </a:rPr>
              <a:t>adherent.es</a:t>
            </a:r>
            <a:r>
              <a:rPr lang="en-US" dirty="0">
                <a:ea typeface="+mn-lt"/>
                <a:cs typeface="+mn-lt"/>
              </a:rPr>
              <a:t> dans O365 : </a:t>
            </a:r>
            <a:r>
              <a:rPr lang="fr-FR" sz="1800" dirty="0"/>
              <a:t>chaque </a:t>
            </a:r>
            <a:r>
              <a:rPr lang="fr-FR" sz="1800" dirty="0" err="1"/>
              <a:t>adhérent.e</a:t>
            </a:r>
            <a:r>
              <a:rPr lang="fr-FR" sz="1800" dirty="0"/>
              <a:t> dans la base de sortie doit être créé dans O365 pour recevoir les mails des listes (voile, </a:t>
            </a:r>
            <a:r>
              <a:rPr lang="fr-FR" sz="1800" dirty="0" err="1"/>
              <a:t>adhèrent.e</a:t>
            </a:r>
            <a:r>
              <a:rPr lang="fr-FR" sz="1800" dirty="0"/>
              <a:t>,…), apparaître dans l’appli avec leurs infos. La procédure est maintenant automatique depuis l’export de la base de sortie </a:t>
            </a:r>
            <a:endParaRPr lang="en-US" sz="1800" dirty="0"/>
          </a:p>
          <a:p>
            <a:r>
              <a:rPr lang="en-US" dirty="0">
                <a:ea typeface="+mn-lt"/>
                <a:cs typeface="+mn-lt"/>
              </a:rPr>
              <a:t>Agenda RTQ et mails </a:t>
            </a:r>
            <a:r>
              <a:rPr lang="en-US" dirty="0" err="1">
                <a:ea typeface="+mn-lt"/>
                <a:cs typeface="+mn-lt"/>
              </a:rPr>
              <a:t>automatiques</a:t>
            </a:r>
            <a:r>
              <a:rPr lang="en-US" dirty="0">
                <a:ea typeface="+mn-lt"/>
                <a:cs typeface="+mn-lt"/>
              </a:rPr>
              <a:t> </a:t>
            </a:r>
            <a:r>
              <a:rPr lang="en-US" dirty="0" err="1">
                <a:ea typeface="+mn-lt"/>
                <a:cs typeface="+mn-lt"/>
              </a:rPr>
              <a:t>associés</a:t>
            </a:r>
            <a:r>
              <a:rPr lang="en-US" dirty="0">
                <a:ea typeface="+mn-lt"/>
                <a:cs typeface="+mn-lt"/>
              </a:rPr>
              <a:t> dans O365 : </a:t>
            </a:r>
            <a:r>
              <a:rPr lang="fr-FR" sz="1800" dirty="0">
                <a:effectLst/>
                <a:ea typeface="Times New Roman" panose="02020603050405020304" pitchFamily="18" charset="0"/>
                <a:cs typeface="Times New Roman" panose="02020603050405020304" pitchFamily="18" charset="0"/>
              </a:rPr>
              <a:t>Un calendrier des RTQ a été créé. Il permet d’imprimer ce calendrier mais aussi d’envoyer un mail de rappel automatique au RTQ, contact et permanent. Il permet aussi d’afficher le nom du RTQ en cours dans l’appli</a:t>
            </a:r>
            <a:endParaRPr lang="en-US" dirty="0"/>
          </a:p>
          <a:p>
            <a:r>
              <a:rPr lang="en-US" dirty="0">
                <a:ea typeface="+mn-lt"/>
                <a:cs typeface="+mn-lt"/>
              </a:rPr>
              <a:t>Application </a:t>
            </a:r>
            <a:r>
              <a:rPr lang="en-US" dirty="0" err="1">
                <a:ea typeface="+mn-lt"/>
                <a:cs typeface="+mn-lt"/>
              </a:rPr>
              <a:t>adherents&amp;Options</a:t>
            </a:r>
            <a:r>
              <a:rPr lang="en-US" dirty="0">
                <a:ea typeface="+mn-lt"/>
                <a:cs typeface="+mn-lt"/>
              </a:rPr>
              <a:t> :</a:t>
            </a:r>
            <a:r>
              <a:rPr lang="fr-FR" dirty="0"/>
              <a:t> </a:t>
            </a:r>
            <a:r>
              <a:rPr lang="fr-FR" sz="1600" dirty="0"/>
              <a:t>c’est l’appli pour voir les infos des </a:t>
            </a:r>
            <a:r>
              <a:rPr lang="fr-FR" sz="1600" dirty="0" err="1"/>
              <a:t>adhérent.es</a:t>
            </a:r>
            <a:r>
              <a:rPr lang="fr-FR" sz="1600" dirty="0"/>
              <a:t> depuis un téléphone ou Teams</a:t>
            </a:r>
            <a:endParaRPr lang="en-US" sz="1600" dirty="0"/>
          </a:p>
          <a:p>
            <a:endParaRPr lang="fr-FR" dirty="0"/>
          </a:p>
        </p:txBody>
      </p:sp>
    </p:spTree>
    <p:extLst>
      <p:ext uri="{BB962C8B-B14F-4D97-AF65-F5344CB8AC3E}">
        <p14:creationId xmlns:p14="http://schemas.microsoft.com/office/powerpoint/2010/main" val="594188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24901D-C053-0162-518A-7475CFD191A9}"/>
              </a:ext>
            </a:extLst>
          </p:cNvPr>
          <p:cNvSpPr>
            <a:spLocks noGrp="1"/>
          </p:cNvSpPr>
          <p:nvPr>
            <p:ph type="title"/>
          </p:nvPr>
        </p:nvSpPr>
        <p:spPr/>
        <p:txBody>
          <a:bodyPr/>
          <a:lstStyle/>
          <a:p>
            <a:pPr algn="ctr"/>
            <a:r>
              <a:rPr lang="fr-FR" dirty="0"/>
              <a:t>Groupe organisation</a:t>
            </a:r>
          </a:p>
        </p:txBody>
      </p:sp>
      <p:sp>
        <p:nvSpPr>
          <p:cNvPr id="3" name="Espace réservé du contenu 2">
            <a:extLst>
              <a:ext uri="{FF2B5EF4-FFF2-40B4-BE49-F238E27FC236}">
                <a16:creationId xmlns:a16="http://schemas.microsoft.com/office/drawing/2014/main" id="{C7C58546-68BA-3FD3-342E-28B56FD5598F}"/>
              </a:ext>
            </a:extLst>
          </p:cNvPr>
          <p:cNvSpPr>
            <a:spLocks noGrp="1"/>
          </p:cNvSpPr>
          <p:nvPr>
            <p:ph idx="1"/>
          </p:nvPr>
        </p:nvSpPr>
        <p:spPr/>
        <p:txBody>
          <a:bodyPr/>
          <a:lstStyle/>
          <a:p>
            <a:r>
              <a:rPr lang="fr-FR" dirty="0"/>
              <a:t>Des suggestions ? </a:t>
            </a:r>
          </a:p>
          <a:p>
            <a:pPr marL="0" indent="0">
              <a:buNone/>
            </a:pPr>
            <a:endParaRPr lang="fr-FR" dirty="0"/>
          </a:p>
        </p:txBody>
      </p:sp>
    </p:spTree>
    <p:extLst>
      <p:ext uri="{BB962C8B-B14F-4D97-AF65-F5344CB8AC3E}">
        <p14:creationId xmlns:p14="http://schemas.microsoft.com/office/powerpoint/2010/main" val="2169674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dirty="0">
                <a:solidFill>
                  <a:schemeClr val="bg1"/>
                </a:solidFill>
              </a:rPr>
              <a:t>Commission Vie du Club et communication</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742628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94F2E-ED20-2D3E-7EE2-07AD4A4DADB3}"/>
              </a:ext>
            </a:extLst>
          </p:cNvPr>
          <p:cNvSpPr>
            <a:spLocks noGrp="1"/>
          </p:cNvSpPr>
          <p:nvPr>
            <p:ph type="title"/>
          </p:nvPr>
        </p:nvSpPr>
        <p:spPr/>
        <p:txBody>
          <a:bodyPr vert="horz" lIns="0" tIns="45720" rIns="0" bIns="0" anchor="b">
            <a:normAutofit/>
          </a:bodyPr>
          <a:lstStyle/>
          <a:p>
            <a:pPr algn="ctr"/>
            <a:r>
              <a:rPr lang="en-US" dirty="0">
                <a:cs typeface="Calibri"/>
              </a:rPr>
              <a:t>Vie du club</a:t>
            </a:r>
            <a:endParaRPr lang="en-US" dirty="0"/>
          </a:p>
        </p:txBody>
      </p:sp>
      <p:sp>
        <p:nvSpPr>
          <p:cNvPr id="3" name="Content Placeholder 2">
            <a:extLst>
              <a:ext uri="{FF2B5EF4-FFF2-40B4-BE49-F238E27FC236}">
                <a16:creationId xmlns:a16="http://schemas.microsoft.com/office/drawing/2014/main" id="{3FAC089D-662E-3ABF-DF14-DD14C20AD16A}"/>
              </a:ext>
            </a:extLst>
          </p:cNvPr>
          <p:cNvSpPr>
            <a:spLocks noGrp="1"/>
          </p:cNvSpPr>
          <p:nvPr>
            <p:ph idx="1"/>
          </p:nvPr>
        </p:nvSpPr>
        <p:spPr>
          <a:xfrm>
            <a:off x="457200" y="2671203"/>
            <a:ext cx="8229600" cy="2562948"/>
          </a:xfrm>
        </p:spPr>
        <p:txBody>
          <a:bodyPr vert="horz" lIns="91440" tIns="45720" rIns="91440" bIns="45720" anchor="t">
            <a:normAutofit/>
          </a:bodyPr>
          <a:lstStyle/>
          <a:p>
            <a:pPr algn="ctr"/>
            <a:r>
              <a:rPr lang="en-US" sz="2800" dirty="0" err="1"/>
              <a:t>Organisation</a:t>
            </a:r>
            <a:r>
              <a:rPr lang="en-US" sz="2800" dirty="0"/>
              <a:t> de 7 Pots </a:t>
            </a:r>
            <a:r>
              <a:rPr lang="en-US" sz="2800" dirty="0" err="1"/>
              <a:t>mensuels</a:t>
            </a:r>
            <a:endParaRPr lang="en-US" sz="2800" dirty="0"/>
          </a:p>
          <a:p>
            <a:pPr algn="ctr"/>
            <a:r>
              <a:rPr lang="en-US" sz="2800" dirty="0"/>
              <a:t>Mise </a:t>
            </a:r>
            <a:r>
              <a:rPr lang="en-US" sz="2800" dirty="0" err="1"/>
              <a:t>en</a:t>
            </a:r>
            <a:r>
              <a:rPr lang="en-US" sz="2800" dirty="0"/>
              <a:t> place de la bourse aux </a:t>
            </a:r>
            <a:r>
              <a:rPr lang="en-US" sz="2800" dirty="0" err="1"/>
              <a:t>équipiers</a:t>
            </a:r>
            <a:r>
              <a:rPr lang="en-US" sz="2800" dirty="0"/>
              <a:t>/</a:t>
            </a:r>
            <a:r>
              <a:rPr lang="en-US" sz="2800" dirty="0" err="1"/>
              <a:t>équipières</a:t>
            </a:r>
            <a:endParaRPr lang="en-US" sz="2800" dirty="0"/>
          </a:p>
          <a:p>
            <a:pPr algn="ctr"/>
            <a:r>
              <a:rPr lang="en-US" sz="2800" dirty="0" err="1"/>
              <a:t>Organisation</a:t>
            </a:r>
            <a:r>
              <a:rPr lang="en-US" sz="2800" dirty="0"/>
              <a:t> de la fête </a:t>
            </a:r>
            <a:r>
              <a:rPr lang="en-US" sz="2800" dirty="0" err="1"/>
              <a:t>annuelle</a:t>
            </a:r>
            <a:r>
              <a:rPr lang="en-US" sz="2800" dirty="0"/>
              <a:t> du 08 </a:t>
            </a:r>
            <a:r>
              <a:rPr lang="en-US" sz="2800" dirty="0" err="1"/>
              <a:t>octobre</a:t>
            </a:r>
            <a:endParaRPr lang="en-US" sz="2800" dirty="0"/>
          </a:p>
        </p:txBody>
      </p:sp>
    </p:spTree>
    <p:extLst>
      <p:ext uri="{BB962C8B-B14F-4D97-AF65-F5344CB8AC3E}">
        <p14:creationId xmlns:p14="http://schemas.microsoft.com/office/powerpoint/2010/main" val="4023597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7800F-6191-2D29-CEB7-890F356AD65E}"/>
              </a:ext>
            </a:extLst>
          </p:cNvPr>
          <p:cNvSpPr>
            <a:spLocks noGrp="1"/>
          </p:cNvSpPr>
          <p:nvPr>
            <p:ph type="title"/>
          </p:nvPr>
        </p:nvSpPr>
        <p:spPr>
          <a:xfrm>
            <a:off x="457200" y="704088"/>
            <a:ext cx="8229600" cy="819912"/>
          </a:xfrm>
        </p:spPr>
        <p:txBody>
          <a:bodyPr vert="horz" lIns="0" tIns="45720" rIns="0" bIns="0" anchor="b">
            <a:normAutofit/>
          </a:bodyPr>
          <a:lstStyle/>
          <a:p>
            <a:pPr algn="ctr"/>
            <a:r>
              <a:rPr lang="en-US" dirty="0">
                <a:cs typeface="Calibri"/>
              </a:rPr>
              <a:t>Communication</a:t>
            </a:r>
            <a:endParaRPr lang="en-US" dirty="0"/>
          </a:p>
        </p:txBody>
      </p:sp>
      <p:sp>
        <p:nvSpPr>
          <p:cNvPr id="3" name="Content Placeholder 2">
            <a:extLst>
              <a:ext uri="{FF2B5EF4-FFF2-40B4-BE49-F238E27FC236}">
                <a16:creationId xmlns:a16="http://schemas.microsoft.com/office/drawing/2014/main" id="{843D1437-FA83-F0DB-791A-23C40E8BF653}"/>
              </a:ext>
            </a:extLst>
          </p:cNvPr>
          <p:cNvSpPr>
            <a:spLocks noGrp="1"/>
          </p:cNvSpPr>
          <p:nvPr>
            <p:ph idx="1"/>
          </p:nvPr>
        </p:nvSpPr>
        <p:spPr/>
        <p:txBody>
          <a:bodyPr vert="horz" lIns="91440" tIns="45720" rIns="91440" bIns="45720" anchor="t">
            <a:normAutofit/>
          </a:bodyPr>
          <a:lstStyle/>
          <a:p>
            <a:r>
              <a:rPr lang="en-US" dirty="0" err="1"/>
              <a:t>Lettres</a:t>
            </a:r>
            <a:r>
              <a:rPr lang="en-US" dirty="0"/>
              <a:t> aux </a:t>
            </a:r>
            <a:r>
              <a:rPr lang="en-US" dirty="0" err="1"/>
              <a:t>adhérents</a:t>
            </a:r>
            <a:r>
              <a:rPr lang="en-US" dirty="0"/>
              <a:t> suite aux CA</a:t>
            </a:r>
          </a:p>
          <a:p>
            <a:r>
              <a:rPr lang="en-US" dirty="0"/>
              <a:t>Communication </a:t>
            </a:r>
            <a:r>
              <a:rPr lang="en-US" dirty="0" err="1"/>
              <a:t>diverses</a:t>
            </a:r>
            <a:r>
              <a:rPr lang="en-US" dirty="0"/>
              <a:t> (pots </a:t>
            </a:r>
            <a:r>
              <a:rPr lang="en-US" dirty="0" err="1"/>
              <a:t>mensuels</a:t>
            </a:r>
            <a:r>
              <a:rPr lang="en-US" dirty="0"/>
              <a:t>, </a:t>
            </a:r>
            <a:r>
              <a:rPr lang="en-US" dirty="0" err="1"/>
              <a:t>rallyes</a:t>
            </a:r>
            <a:r>
              <a:rPr lang="en-US" dirty="0"/>
              <a:t>, </a:t>
            </a:r>
            <a:r>
              <a:rPr lang="en-US" dirty="0" err="1"/>
              <a:t>université</a:t>
            </a:r>
            <a:r>
              <a:rPr lang="en-US" dirty="0"/>
              <a:t> du Winches…)</a:t>
            </a:r>
          </a:p>
          <a:p>
            <a:r>
              <a:rPr lang="en-US" dirty="0"/>
              <a:t>Communiqués de </a:t>
            </a:r>
            <a:r>
              <a:rPr lang="en-US" dirty="0" err="1"/>
              <a:t>presse</a:t>
            </a:r>
            <a:r>
              <a:rPr lang="en-US" dirty="0"/>
              <a:t> </a:t>
            </a:r>
          </a:p>
          <a:p>
            <a:r>
              <a:rPr lang="en-US" dirty="0"/>
              <a:t>Agendas </a:t>
            </a:r>
            <a:r>
              <a:rPr lang="en-US" dirty="0" err="1"/>
              <a:t>mairie</a:t>
            </a:r>
            <a:endParaRPr lang="en-US" dirty="0"/>
          </a:p>
          <a:p>
            <a:r>
              <a:rPr lang="en-US" dirty="0"/>
              <a:t>Gestion site Internet</a:t>
            </a:r>
          </a:p>
          <a:p>
            <a:r>
              <a:rPr lang="en-US" dirty="0"/>
              <a:t>Post Facebook</a:t>
            </a:r>
          </a:p>
          <a:p>
            <a:r>
              <a:rPr lang="en-US" dirty="0"/>
              <a:t>Devis pour les </a:t>
            </a:r>
            <a:r>
              <a:rPr lang="en-US" dirty="0" err="1"/>
              <a:t>autocollants</a:t>
            </a:r>
            <a:r>
              <a:rPr lang="en-US" dirty="0"/>
              <a:t> des bateaux</a:t>
            </a:r>
          </a:p>
          <a:p>
            <a:r>
              <a:rPr lang="en-US" dirty="0"/>
              <a:t>Aide </a:t>
            </a:r>
            <a:r>
              <a:rPr lang="en-US" dirty="0" err="1"/>
              <a:t>à</a:t>
            </a:r>
            <a:r>
              <a:rPr lang="en-US" dirty="0"/>
              <a:t> la communication </a:t>
            </a:r>
            <a:r>
              <a:rPr lang="en-US" dirty="0" err="1"/>
              <a:t>en</a:t>
            </a:r>
            <a:r>
              <a:rPr lang="en-US" dirty="0"/>
              <a:t> </a:t>
            </a:r>
            <a:r>
              <a:rPr lang="en-US" dirty="0" err="1"/>
              <a:t>amont</a:t>
            </a:r>
            <a:r>
              <a:rPr lang="en-US" dirty="0"/>
              <a:t> des courses mini</a:t>
            </a:r>
          </a:p>
        </p:txBody>
      </p:sp>
    </p:spTree>
    <p:extLst>
      <p:ext uri="{BB962C8B-B14F-4D97-AF65-F5344CB8AC3E}">
        <p14:creationId xmlns:p14="http://schemas.microsoft.com/office/powerpoint/2010/main" val="2220414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766993-E204-EFDE-6D58-DE3937FB00D1}"/>
              </a:ext>
            </a:extLst>
          </p:cNvPr>
          <p:cNvSpPr>
            <a:spLocks noGrp="1"/>
          </p:cNvSpPr>
          <p:nvPr>
            <p:ph type="title"/>
          </p:nvPr>
        </p:nvSpPr>
        <p:spPr>
          <a:xfrm>
            <a:off x="457200" y="704088"/>
            <a:ext cx="8229600" cy="809402"/>
          </a:xfrm>
        </p:spPr>
        <p:txBody>
          <a:bodyPr/>
          <a:lstStyle/>
          <a:p>
            <a:pPr algn="ctr"/>
            <a:r>
              <a:rPr lang="fr-FR" dirty="0"/>
              <a:t>Vos envies ?</a:t>
            </a:r>
          </a:p>
        </p:txBody>
      </p:sp>
      <p:sp>
        <p:nvSpPr>
          <p:cNvPr id="3" name="Espace réservé du contenu 2">
            <a:extLst>
              <a:ext uri="{FF2B5EF4-FFF2-40B4-BE49-F238E27FC236}">
                <a16:creationId xmlns:a16="http://schemas.microsoft.com/office/drawing/2014/main" id="{1B971671-0155-2B82-4225-E420493F927B}"/>
              </a:ext>
            </a:extLst>
          </p:cNvPr>
          <p:cNvSpPr>
            <a:spLocks noGrp="1"/>
          </p:cNvSpPr>
          <p:nvPr>
            <p:ph idx="1"/>
          </p:nvPr>
        </p:nvSpPr>
        <p:spPr/>
        <p:txBody>
          <a:bodyPr/>
          <a:lstStyle/>
          <a:p>
            <a:r>
              <a:rPr lang="fr-FR" dirty="0"/>
              <a:t>Thématiques des universités du Winches ? </a:t>
            </a:r>
          </a:p>
          <a:p>
            <a:r>
              <a:rPr lang="fr-FR" dirty="0"/>
              <a:t>Pot mensuel : le 1</a:t>
            </a:r>
            <a:r>
              <a:rPr lang="fr-FR" baseline="30000" dirty="0"/>
              <a:t>er</a:t>
            </a:r>
            <a:r>
              <a:rPr lang="fr-FR" dirty="0"/>
              <a:t> vendredi ou le 1</a:t>
            </a:r>
            <a:r>
              <a:rPr lang="fr-FR" baseline="30000" dirty="0"/>
              <a:t>er</a:t>
            </a:r>
            <a:r>
              <a:rPr lang="fr-FR" dirty="0"/>
              <a:t> samedi du mois ?</a:t>
            </a:r>
          </a:p>
          <a:p>
            <a:r>
              <a:rPr lang="fr-FR" dirty="0"/>
              <a:t>Des bonnets ou des fanions Winches ? </a:t>
            </a:r>
          </a:p>
          <a:p>
            <a:r>
              <a:rPr lang="fr-FR" dirty="0"/>
              <a:t>Autres idées ?  </a:t>
            </a:r>
          </a:p>
          <a:p>
            <a:endParaRPr lang="fr-FR" dirty="0"/>
          </a:p>
        </p:txBody>
      </p:sp>
    </p:spTree>
    <p:extLst>
      <p:ext uri="{BB962C8B-B14F-4D97-AF65-F5344CB8AC3E}">
        <p14:creationId xmlns:p14="http://schemas.microsoft.com/office/powerpoint/2010/main" val="240827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lstStyle/>
          <a:p>
            <a:pPr algn="ctr"/>
            <a:r>
              <a:rPr lang="fr-FR" b="1">
                <a:solidFill>
                  <a:schemeClr val="tx1"/>
                </a:solidFill>
              </a:rPr>
              <a:t>Formations en mer</a:t>
            </a:r>
          </a:p>
        </p:txBody>
      </p:sp>
      <p:sp>
        <p:nvSpPr>
          <p:cNvPr id="3" name="Espace réservé du contenu 2"/>
          <p:cNvSpPr>
            <a:spLocks noGrp="1"/>
          </p:cNvSpPr>
          <p:nvPr>
            <p:ph idx="1"/>
          </p:nvPr>
        </p:nvSpPr>
        <p:spPr/>
        <p:txBody>
          <a:bodyPr/>
          <a:lstStyle/>
          <a:p>
            <a:r>
              <a:rPr lang="fr-FR" dirty="0"/>
              <a:t>45 sessions de formations « </a:t>
            </a:r>
            <a:r>
              <a:rPr lang="fr-FR" dirty="0" err="1"/>
              <a:t>équipier.ère</a:t>
            </a:r>
            <a:r>
              <a:rPr lang="fr-FR" dirty="0"/>
              <a:t> » encadrées par le permanent.</a:t>
            </a:r>
          </a:p>
          <a:p>
            <a:pPr>
              <a:buNone/>
            </a:pPr>
            <a:endParaRPr lang="fr-FR" dirty="0"/>
          </a:p>
          <a:p>
            <a:r>
              <a:rPr lang="fr-FR" dirty="0"/>
              <a:t>23 sorties dédiées à la formation des </a:t>
            </a:r>
            <a:r>
              <a:rPr lang="fr-FR" dirty="0" err="1"/>
              <a:t>chef.fes</a:t>
            </a:r>
            <a:r>
              <a:rPr lang="fr-FR" dirty="0"/>
              <a:t> de bord, validation de 8 nouveaux chefs de bord par le permanent  dont de nouveaux </a:t>
            </a:r>
            <a:r>
              <a:rPr lang="fr-FR" dirty="0" err="1"/>
              <a:t>cdb</a:t>
            </a:r>
            <a:r>
              <a:rPr lang="fr-FR" dirty="0"/>
              <a:t> « hors baie » ! </a:t>
            </a:r>
          </a:p>
          <a:p>
            <a:endParaRPr lang="fr-FR" dirty="0"/>
          </a:p>
          <a:p>
            <a:r>
              <a:rPr lang="fr-FR" dirty="0"/>
              <a:t>Des sorties dédiées aux manœuvres de port, entrainements  sportifs et formation remorquage pour les courses mini…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lstStyle/>
          <a:p>
            <a:pPr algn="ctr"/>
            <a:r>
              <a:rPr lang="fr-FR" b="1">
                <a:solidFill>
                  <a:schemeClr val="tx1"/>
                </a:solidFill>
              </a:rPr>
              <a:t>Formations croisière</a:t>
            </a:r>
          </a:p>
        </p:txBody>
      </p:sp>
      <p:sp>
        <p:nvSpPr>
          <p:cNvPr id="3" name="Espace réservé du contenu 2"/>
          <p:cNvSpPr>
            <a:spLocks noGrp="1"/>
          </p:cNvSpPr>
          <p:nvPr>
            <p:ph idx="1"/>
          </p:nvPr>
        </p:nvSpPr>
        <p:spPr/>
        <p:txBody>
          <a:bodyPr/>
          <a:lstStyle/>
          <a:p>
            <a:r>
              <a:rPr lang="fr-FR"/>
              <a:t> sur Diego</a:t>
            </a:r>
          </a:p>
          <a:p>
            <a:pPr>
              <a:buNone/>
            </a:pPr>
            <a:endParaRPr lang="fr-FR"/>
          </a:p>
          <a:p>
            <a:pPr>
              <a:buFont typeface="Wingdings" pitchFamily="2" charset="2"/>
              <a:buChar char="Ø"/>
            </a:pPr>
            <a:r>
              <a:rPr lang="fr-FR"/>
              <a:t> 3 croisières  en mer d’Iroise (octobre et mars) </a:t>
            </a:r>
          </a:p>
          <a:p>
            <a:pPr>
              <a:buFont typeface="Wingdings" pitchFamily="2" charset="2"/>
              <a:buChar char="Ø"/>
            </a:pPr>
            <a:endParaRPr lang="fr-FR"/>
          </a:p>
          <a:p>
            <a:pPr>
              <a:buFont typeface="Wingdings" pitchFamily="2" charset="2"/>
              <a:buChar char="Ø"/>
            </a:pPr>
            <a:r>
              <a:rPr lang="fr-FR"/>
              <a:t>Participation au rallye Falmouth en mai</a:t>
            </a:r>
          </a:p>
          <a:p>
            <a:pPr>
              <a:buFont typeface="Wingdings" pitchFamily="2" charset="2"/>
              <a:buChar char="Ø"/>
            </a:pPr>
            <a:endParaRPr lang="fr-FR"/>
          </a:p>
          <a:p>
            <a:pPr>
              <a:buFont typeface="Wingdings" pitchFamily="2" charset="2"/>
              <a:buChar char="Ø"/>
            </a:pPr>
            <a:r>
              <a:rPr lang="fr-FR"/>
              <a:t>Participation au </a:t>
            </a:r>
            <a:r>
              <a:rPr lang="fr-FR" err="1"/>
              <a:t>Tourduf</a:t>
            </a:r>
            <a:r>
              <a:rPr lang="fr-FR"/>
              <a:t> en juillet</a:t>
            </a:r>
          </a:p>
          <a:p>
            <a:pPr>
              <a:buNone/>
            </a:pPr>
            <a:endParaRPr lang="fr-FR"/>
          </a:p>
          <a:p>
            <a:pPr>
              <a:buFont typeface="Wingdings" pitchFamily="2" charset="2"/>
              <a:buChar char="Ø"/>
            </a:pPr>
            <a:endParaRPr lang="fr-FR"/>
          </a:p>
          <a:p>
            <a:pPr>
              <a:buFont typeface="Wingdings" pitchFamily="2" charset="2"/>
              <a:buChar char="Ø"/>
            </a:pPr>
            <a:endParaRPr lang="fr-FR"/>
          </a:p>
          <a:p>
            <a:pPr>
              <a:buFont typeface="Wingdings" pitchFamily="2" charset="2"/>
              <a:buChar char="Ø"/>
            </a:pP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C6F75-E007-286B-00EA-3B7EC54787AA}"/>
              </a:ext>
            </a:extLst>
          </p:cNvPr>
          <p:cNvSpPr>
            <a:spLocks noGrp="1"/>
          </p:cNvSpPr>
          <p:nvPr>
            <p:ph type="title"/>
          </p:nvPr>
        </p:nvSpPr>
        <p:spPr/>
        <p:txBody>
          <a:bodyPr/>
          <a:lstStyle/>
          <a:p>
            <a:pPr algn="ctr"/>
            <a:r>
              <a:rPr lang="fr-FR" b="1" dirty="0">
                <a:solidFill>
                  <a:schemeClr val="tx1"/>
                </a:solidFill>
                <a:cs typeface="Calibri"/>
              </a:rPr>
              <a:t>La Voile pour toutes</a:t>
            </a:r>
            <a:endParaRPr lang="fr-FR" dirty="0"/>
          </a:p>
        </p:txBody>
      </p:sp>
      <p:sp>
        <p:nvSpPr>
          <p:cNvPr id="3" name="Espace réservé du contenu 2">
            <a:extLst>
              <a:ext uri="{FF2B5EF4-FFF2-40B4-BE49-F238E27FC236}">
                <a16:creationId xmlns:a16="http://schemas.microsoft.com/office/drawing/2014/main" id="{6100E74B-1DC8-CEEB-7473-8167F5E9CF94}"/>
              </a:ext>
            </a:extLst>
          </p:cNvPr>
          <p:cNvSpPr>
            <a:spLocks noGrp="1"/>
          </p:cNvSpPr>
          <p:nvPr>
            <p:ph idx="1"/>
          </p:nvPr>
        </p:nvSpPr>
        <p:spPr/>
        <p:txBody>
          <a:bodyPr>
            <a:normAutofit fontScale="92500" lnSpcReduction="10000"/>
          </a:bodyPr>
          <a:lstStyle/>
          <a:p>
            <a:r>
              <a:rPr lang="fr-FR" dirty="0"/>
              <a:t>23 participantes de 25 à 70 ans, 15 à 20 sur liste d’attente</a:t>
            </a:r>
          </a:p>
          <a:p>
            <a:r>
              <a:rPr lang="fr-FR" dirty="0"/>
              <a:t>Tous niveaux : débutante à potentielle cheffe de bord et propriétaires de bateaux</a:t>
            </a:r>
          </a:p>
          <a:p>
            <a:r>
              <a:rPr lang="fr-FR" dirty="0"/>
              <a:t>20 sorties du 27 juillet au 09 octobre</a:t>
            </a:r>
          </a:p>
          <a:p>
            <a:r>
              <a:rPr lang="fr-FR" dirty="0"/>
              <a:t>4 cours théoriques</a:t>
            </a:r>
          </a:p>
          <a:p>
            <a:r>
              <a:rPr lang="fr-FR" dirty="0"/>
              <a:t>Une réunion de lancement, un bilan collectif, des bilans </a:t>
            </a:r>
            <a:r>
              <a:rPr lang="fr-FR" dirty="0" err="1"/>
              <a:t>inidviduels</a:t>
            </a:r>
            <a:endParaRPr lang="fr-FR" dirty="0"/>
          </a:p>
          <a:p>
            <a:r>
              <a:rPr lang="fr-FR" dirty="0"/>
              <a:t>Une croisière de 5 jours en Mer d’Iroise</a:t>
            </a:r>
          </a:p>
          <a:p>
            <a:r>
              <a:rPr lang="fr-FR" dirty="0"/>
              <a:t>Subvention </a:t>
            </a:r>
            <a:r>
              <a:rPr lang="fr-FR" dirty="0" err="1"/>
              <a:t>FFVdédiée</a:t>
            </a:r>
            <a:r>
              <a:rPr lang="fr-FR" dirty="0"/>
              <a:t>  et participations financières des voileuses qui finance 100% du projet (entretien des bateaux compris)</a:t>
            </a:r>
          </a:p>
          <a:p>
            <a:endParaRPr lang="fr-FR" dirty="0"/>
          </a:p>
        </p:txBody>
      </p:sp>
    </p:spTree>
    <p:extLst>
      <p:ext uri="{BB962C8B-B14F-4D97-AF65-F5344CB8AC3E}">
        <p14:creationId xmlns:p14="http://schemas.microsoft.com/office/powerpoint/2010/main" val="1408731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lstStyle/>
          <a:p>
            <a:pPr algn="ctr"/>
            <a:r>
              <a:rPr lang="fr-FR" b="1">
                <a:solidFill>
                  <a:schemeClr val="tx1"/>
                </a:solidFill>
              </a:rPr>
              <a:t>Formation permis côtier</a:t>
            </a:r>
          </a:p>
        </p:txBody>
      </p:sp>
      <p:sp>
        <p:nvSpPr>
          <p:cNvPr id="3" name="Espace réservé du contenu 2"/>
          <p:cNvSpPr>
            <a:spLocks noGrp="1"/>
          </p:cNvSpPr>
          <p:nvPr>
            <p:ph idx="1"/>
          </p:nvPr>
        </p:nvSpPr>
        <p:spPr/>
        <p:txBody>
          <a:bodyPr/>
          <a:lstStyle/>
          <a:p>
            <a:r>
              <a:rPr lang="fr-FR"/>
              <a:t>Dernière formation en novembre dernier</a:t>
            </a:r>
          </a:p>
          <a:p>
            <a:endParaRPr lang="fr-FR"/>
          </a:p>
          <a:p>
            <a:r>
              <a:rPr lang="fr-FR"/>
              <a:t>Reprise des formations avec le chef de base en recrutement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143000"/>
          </a:xfrm>
        </p:spPr>
        <p:txBody>
          <a:bodyPr/>
          <a:lstStyle/>
          <a:p>
            <a:pPr algn="ctr"/>
            <a:r>
              <a:rPr lang="fr-FR" b="1">
                <a:solidFill>
                  <a:schemeClr val="tx1"/>
                </a:solidFill>
              </a:rPr>
              <a:t>Vie de la </a:t>
            </a:r>
            <a:r>
              <a:rPr lang="fr-FR" b="1" err="1">
                <a:solidFill>
                  <a:schemeClr val="tx1"/>
                </a:solidFill>
              </a:rPr>
              <a:t>commisssion</a:t>
            </a:r>
            <a:endParaRPr lang="fr-FR" b="1">
              <a:solidFill>
                <a:schemeClr val="tx1"/>
              </a:solidFill>
            </a:endParaRPr>
          </a:p>
        </p:txBody>
      </p:sp>
      <p:sp>
        <p:nvSpPr>
          <p:cNvPr id="3" name="Espace réservé du contenu 2"/>
          <p:cNvSpPr>
            <a:spLocks noGrp="1"/>
          </p:cNvSpPr>
          <p:nvPr>
            <p:ph idx="1"/>
          </p:nvPr>
        </p:nvSpPr>
        <p:spPr/>
        <p:txBody>
          <a:bodyPr/>
          <a:lstStyle/>
          <a:p>
            <a:r>
              <a:rPr lang="fr-FR"/>
              <a:t>Suggestions….idées de formations (sécurité, partenariat avec d’autres structures...)</a:t>
            </a:r>
          </a:p>
          <a:p>
            <a:pPr>
              <a:buNone/>
            </a:pPr>
            <a:endParaRPr lang="fr-FR"/>
          </a:p>
          <a:p>
            <a:r>
              <a:rPr lang="fr-FR"/>
              <a:t>Propositions …formations proposées par des adhérent.es : entretien moteur, formation urgences médicales, retours d’expérience sur des voyages…</a:t>
            </a:r>
          </a:p>
          <a:p>
            <a:endParaRPr lang="fr-FR"/>
          </a:p>
          <a:p>
            <a:pPr algn="ctr">
              <a:buNone/>
            </a:pPr>
            <a:r>
              <a:rPr lang="fr-FR" sz="5400" b="1">
                <a:solidFill>
                  <a:srgbClr val="FF0000"/>
                </a:solidFill>
              </a:rPr>
              <a:t>N’hésitez pas !!</a:t>
            </a:r>
          </a:p>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a:solidFill>
                  <a:schemeClr val="bg1"/>
                </a:solidFill>
              </a:rPr>
              <a:t>Commission Entretien</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167462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17D70-6D52-7280-A9D0-692D9D2AAE7F}"/>
              </a:ext>
            </a:extLst>
          </p:cNvPr>
          <p:cNvSpPr>
            <a:spLocks noGrp="1"/>
          </p:cNvSpPr>
          <p:nvPr>
            <p:ph type="title"/>
          </p:nvPr>
        </p:nvSpPr>
        <p:spPr/>
        <p:txBody>
          <a:bodyPr vert="horz" lIns="0" tIns="45720" rIns="0" bIns="0" anchor="b">
            <a:normAutofit/>
          </a:bodyPr>
          <a:lstStyle/>
          <a:p>
            <a:pPr algn="ctr"/>
            <a:r>
              <a:rPr lang="en-US" dirty="0">
                <a:ea typeface="+mj-lt"/>
                <a:cs typeface="+mj-lt"/>
              </a:rPr>
              <a:t>Fait </a:t>
            </a:r>
            <a:r>
              <a:rPr lang="en-US" dirty="0" err="1">
                <a:ea typeface="+mj-lt"/>
                <a:cs typeface="+mj-lt"/>
              </a:rPr>
              <a:t>en</a:t>
            </a:r>
            <a:r>
              <a:rPr lang="en-US" dirty="0">
                <a:ea typeface="+mj-lt"/>
                <a:cs typeface="+mj-lt"/>
              </a:rPr>
              <a:t> 2022 </a:t>
            </a:r>
            <a:endParaRPr lang="en-US" dirty="0"/>
          </a:p>
        </p:txBody>
      </p:sp>
      <p:sp>
        <p:nvSpPr>
          <p:cNvPr id="3" name="Content Placeholder 2">
            <a:extLst>
              <a:ext uri="{FF2B5EF4-FFF2-40B4-BE49-F238E27FC236}">
                <a16:creationId xmlns:a16="http://schemas.microsoft.com/office/drawing/2014/main" id="{260FCD0F-6E8E-80FB-2F3B-D344B5B12991}"/>
              </a:ext>
            </a:extLst>
          </p:cNvPr>
          <p:cNvSpPr>
            <a:spLocks noGrp="1"/>
          </p:cNvSpPr>
          <p:nvPr>
            <p:ph idx="1"/>
          </p:nvPr>
        </p:nvSpPr>
        <p:spPr/>
        <p:txBody>
          <a:bodyPr vert="horz" lIns="91440" tIns="45720" rIns="91440" bIns="45720" anchor="t">
            <a:normAutofit fontScale="92500"/>
          </a:bodyPr>
          <a:lstStyle/>
          <a:p>
            <a:r>
              <a:rPr lang="en-US" err="1">
                <a:ea typeface="+mn-lt"/>
                <a:cs typeface="+mn-lt"/>
              </a:rPr>
              <a:t>Contrôles</a:t>
            </a:r>
            <a:r>
              <a:rPr lang="en-US">
                <a:ea typeface="+mn-lt"/>
                <a:cs typeface="+mn-lt"/>
              </a:rPr>
              <a:t> et </a:t>
            </a:r>
            <a:r>
              <a:rPr lang="en-US" err="1">
                <a:ea typeface="+mn-lt"/>
                <a:cs typeface="+mn-lt"/>
              </a:rPr>
              <a:t>inventaires</a:t>
            </a:r>
            <a:r>
              <a:rPr lang="en-US">
                <a:ea typeface="+mn-lt"/>
                <a:cs typeface="+mn-lt"/>
              </a:rPr>
              <a:t> </a:t>
            </a:r>
            <a:r>
              <a:rPr lang="en-US" err="1">
                <a:ea typeface="+mn-lt"/>
                <a:cs typeface="+mn-lt"/>
              </a:rPr>
              <a:t>annuels</a:t>
            </a:r>
            <a:r>
              <a:rPr lang="en-US">
                <a:ea typeface="+mn-lt"/>
                <a:cs typeface="+mn-lt"/>
              </a:rPr>
              <a:t> sur les 3 bateaux (</a:t>
            </a:r>
            <a:r>
              <a:rPr lang="en-US" err="1">
                <a:ea typeface="+mn-lt"/>
                <a:cs typeface="+mn-lt"/>
              </a:rPr>
              <a:t>pyrotechnie</a:t>
            </a:r>
            <a:r>
              <a:rPr lang="en-US">
                <a:ea typeface="+mn-lt"/>
                <a:cs typeface="+mn-lt"/>
              </a:rPr>
              <a:t>, </a:t>
            </a:r>
            <a:r>
              <a:rPr lang="en-US" err="1">
                <a:ea typeface="+mn-lt"/>
                <a:cs typeface="+mn-lt"/>
              </a:rPr>
              <a:t>pharmacie</a:t>
            </a:r>
            <a:r>
              <a:rPr lang="en-US">
                <a:ea typeface="+mn-lt"/>
                <a:cs typeface="+mn-lt"/>
              </a:rPr>
              <a:t>, </a:t>
            </a:r>
            <a:r>
              <a:rPr lang="en-US" err="1">
                <a:ea typeface="+mn-lt"/>
                <a:cs typeface="+mn-lt"/>
              </a:rPr>
              <a:t>extincteurs</a:t>
            </a:r>
            <a:r>
              <a:rPr lang="en-US">
                <a:ea typeface="+mn-lt"/>
                <a:cs typeface="+mn-lt"/>
              </a:rPr>
              <a:t>, </a:t>
            </a:r>
            <a:r>
              <a:rPr lang="en-US" err="1">
                <a:ea typeface="+mn-lt"/>
                <a:cs typeface="+mn-lt"/>
              </a:rPr>
              <a:t>outillage</a:t>
            </a:r>
            <a:r>
              <a:rPr lang="en-US">
                <a:ea typeface="+mn-lt"/>
                <a:cs typeface="+mn-lt"/>
              </a:rPr>
              <a:t>, gilets, …)</a:t>
            </a:r>
            <a:endParaRPr lang="en-US"/>
          </a:p>
          <a:p>
            <a:r>
              <a:rPr lang="en-US" err="1">
                <a:ea typeface="+mn-lt"/>
                <a:cs typeface="+mn-lt"/>
              </a:rPr>
              <a:t>Achat</a:t>
            </a:r>
            <a:r>
              <a:rPr lang="en-US">
                <a:ea typeface="+mn-lt"/>
                <a:cs typeface="+mn-lt"/>
              </a:rPr>
              <a:t> divers (</a:t>
            </a:r>
            <a:r>
              <a:rPr lang="en-US" err="1">
                <a:ea typeface="+mn-lt"/>
                <a:cs typeface="+mn-lt"/>
              </a:rPr>
              <a:t>accastillage</a:t>
            </a:r>
            <a:r>
              <a:rPr lang="en-US">
                <a:ea typeface="+mn-lt"/>
                <a:cs typeface="+mn-lt"/>
              </a:rPr>
              <a:t>, </a:t>
            </a:r>
            <a:r>
              <a:rPr lang="en-US" err="1">
                <a:ea typeface="+mn-lt"/>
                <a:cs typeface="+mn-lt"/>
              </a:rPr>
              <a:t>sécu</a:t>
            </a:r>
            <a:r>
              <a:rPr lang="en-US">
                <a:ea typeface="+mn-lt"/>
                <a:cs typeface="+mn-lt"/>
              </a:rPr>
              <a:t>, </a:t>
            </a:r>
            <a:r>
              <a:rPr lang="en-US" err="1">
                <a:ea typeface="+mn-lt"/>
                <a:cs typeface="+mn-lt"/>
              </a:rPr>
              <a:t>amarrage</a:t>
            </a:r>
            <a:r>
              <a:rPr lang="en-US">
                <a:ea typeface="+mn-lt"/>
                <a:cs typeface="+mn-lt"/>
              </a:rPr>
              <a:t>,…)</a:t>
            </a:r>
            <a:endParaRPr lang="en-US"/>
          </a:p>
          <a:p>
            <a:r>
              <a:rPr lang="en-US" err="1">
                <a:ea typeface="+mn-lt"/>
                <a:cs typeface="+mn-lt"/>
              </a:rPr>
              <a:t>Réparation</a:t>
            </a:r>
            <a:r>
              <a:rPr lang="en-US">
                <a:ea typeface="+mn-lt"/>
                <a:cs typeface="+mn-lt"/>
              </a:rPr>
              <a:t> direction Torpen</a:t>
            </a:r>
            <a:br>
              <a:rPr lang="en-US">
                <a:ea typeface="+mn-lt"/>
                <a:cs typeface="+mn-lt"/>
              </a:rPr>
            </a:br>
            <a:r>
              <a:rPr lang="en-US">
                <a:ea typeface="+mn-lt"/>
                <a:cs typeface="+mn-lt"/>
              </a:rPr>
              <a:t> </a:t>
            </a:r>
            <a:endParaRPr lang="en-US"/>
          </a:p>
          <a:p>
            <a:r>
              <a:rPr lang="en-US" err="1">
                <a:ea typeface="+mn-lt"/>
                <a:cs typeface="+mn-lt"/>
              </a:rPr>
              <a:t>Carénage</a:t>
            </a:r>
            <a:r>
              <a:rPr lang="en-US">
                <a:ea typeface="+mn-lt"/>
                <a:cs typeface="+mn-lt"/>
              </a:rPr>
              <a:t> des 3 bateaux</a:t>
            </a:r>
            <a:endParaRPr lang="en-US"/>
          </a:p>
          <a:p>
            <a:r>
              <a:rPr lang="en-US" err="1">
                <a:ea typeface="+mn-lt"/>
                <a:cs typeface="+mn-lt"/>
              </a:rPr>
              <a:t>Achat</a:t>
            </a:r>
            <a:r>
              <a:rPr lang="en-US">
                <a:ea typeface="+mn-lt"/>
                <a:cs typeface="+mn-lt"/>
              </a:rPr>
              <a:t> d’un petit Solent (11m²) Diego</a:t>
            </a:r>
            <a:endParaRPr lang="en-US"/>
          </a:p>
          <a:p>
            <a:r>
              <a:rPr lang="en-US" err="1">
                <a:ea typeface="+mn-lt"/>
                <a:cs typeface="+mn-lt"/>
              </a:rPr>
              <a:t>Révision</a:t>
            </a:r>
            <a:r>
              <a:rPr lang="en-US">
                <a:ea typeface="+mn-lt"/>
                <a:cs typeface="+mn-lt"/>
              </a:rPr>
              <a:t> </a:t>
            </a:r>
            <a:r>
              <a:rPr lang="en-US" err="1">
                <a:ea typeface="+mn-lt"/>
                <a:cs typeface="+mn-lt"/>
              </a:rPr>
              <a:t>moteur</a:t>
            </a:r>
            <a:r>
              <a:rPr lang="en-US">
                <a:ea typeface="+mn-lt"/>
                <a:cs typeface="+mn-lt"/>
              </a:rPr>
              <a:t> Diego (</a:t>
            </a:r>
            <a:r>
              <a:rPr lang="en-US" err="1">
                <a:ea typeface="+mn-lt"/>
                <a:cs typeface="+mn-lt"/>
              </a:rPr>
              <a:t>en</a:t>
            </a:r>
            <a:r>
              <a:rPr lang="en-US">
                <a:ea typeface="+mn-lt"/>
                <a:cs typeface="+mn-lt"/>
              </a:rPr>
              <a:t> </a:t>
            </a:r>
            <a:r>
              <a:rPr lang="en-US" err="1">
                <a:ea typeface="+mn-lt"/>
                <a:cs typeface="+mn-lt"/>
              </a:rPr>
              <a:t>cours</a:t>
            </a:r>
            <a:r>
              <a:rPr lang="en-US">
                <a:ea typeface="+mn-lt"/>
                <a:cs typeface="+mn-lt"/>
              </a:rPr>
              <a:t>)</a:t>
            </a:r>
            <a:endParaRPr lang="en-US"/>
          </a:p>
          <a:p>
            <a:r>
              <a:rPr lang="en-US" err="1">
                <a:ea typeface="+mn-lt"/>
                <a:cs typeface="+mn-lt"/>
              </a:rPr>
              <a:t>Remplacement</a:t>
            </a:r>
            <a:r>
              <a:rPr lang="en-US">
                <a:ea typeface="+mn-lt"/>
                <a:cs typeface="+mn-lt"/>
              </a:rPr>
              <a:t> des batteries (</a:t>
            </a:r>
            <a:r>
              <a:rPr lang="en-US" err="1">
                <a:ea typeface="+mn-lt"/>
                <a:cs typeface="+mn-lt"/>
              </a:rPr>
              <a:t>démarrage</a:t>
            </a:r>
            <a:r>
              <a:rPr lang="en-US">
                <a:ea typeface="+mn-lt"/>
                <a:cs typeface="+mn-lt"/>
              </a:rPr>
              <a:t> et servitude) Diego</a:t>
            </a:r>
            <a:endParaRPr lang="en-US"/>
          </a:p>
          <a:p>
            <a:endParaRPr lang="en-US"/>
          </a:p>
        </p:txBody>
      </p:sp>
    </p:spTree>
    <p:extLst>
      <p:ext uri="{BB962C8B-B14F-4D97-AF65-F5344CB8AC3E}">
        <p14:creationId xmlns:p14="http://schemas.microsoft.com/office/powerpoint/2010/main" val="13128467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1f6814f-1861-40d3-afd2-b96878f45f92">
      <Terms xmlns="http://schemas.microsoft.com/office/infopath/2007/PartnerControls"/>
    </lcf76f155ced4ddcb4097134ff3c332f>
    <TaxCatchAll xmlns="e540ca17-77d6-49f9-ba6f-1683b6ca4a1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A6E2EC654A7F4AABA316F48E635CCB" ma:contentTypeVersion="16" ma:contentTypeDescription="Crée un document." ma:contentTypeScope="" ma:versionID="2da78f2fe89ebe03a66d4b1ed9f33d9b">
  <xsd:schema xmlns:xsd="http://www.w3.org/2001/XMLSchema" xmlns:xs="http://www.w3.org/2001/XMLSchema" xmlns:p="http://schemas.microsoft.com/office/2006/metadata/properties" xmlns:ns2="e1f6814f-1861-40d3-afd2-b96878f45f92" xmlns:ns3="e540ca17-77d6-49f9-ba6f-1683b6ca4a18" targetNamespace="http://schemas.microsoft.com/office/2006/metadata/properties" ma:root="true" ma:fieldsID="ad55b000069c7264e005d68925918605" ns2:_="" ns3:_="">
    <xsd:import namespace="e1f6814f-1861-40d3-afd2-b96878f45f92"/>
    <xsd:import namespace="e540ca17-77d6-49f9-ba6f-1683b6ca4a1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SharedWithUsers" minOccurs="0"/>
                <xsd:element ref="ns3:SharedWithDetails" minOccurs="0"/>
                <xsd:element ref="ns2:MediaServiceLocation"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f6814f-1861-40d3-afd2-b96878f45f9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81796330-f49e-4815-adf3-a4c9e0921f5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540ca17-77d6-49f9-ba6f-1683b6ca4a18"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8a603db7-6ee5-4898-b5a8-638de5d68462}" ma:internalName="TaxCatchAll" ma:showField="CatchAllData" ma:web="e540ca17-77d6-49f9-ba6f-1683b6ca4a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6E53C1-0A98-4096-9043-3EA21953D7B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E2F4B83-03FF-4B34-A294-C7B695F0274E}">
  <ds:schemaRefs>
    <ds:schemaRef ds:uri="http://schemas.microsoft.com/sharepoint/v3/contenttype/forms"/>
  </ds:schemaRefs>
</ds:datastoreItem>
</file>

<file path=customXml/itemProps3.xml><?xml version="1.0" encoding="utf-8"?>
<ds:datastoreItem xmlns:ds="http://schemas.openxmlformats.org/officeDocument/2006/customXml" ds:itemID="{5CA5771B-C027-422D-B36C-BF2269948041}"/>
</file>

<file path=docProps/app.xml><?xml version="1.0" encoding="utf-8"?>
<Properties xmlns="http://schemas.openxmlformats.org/officeDocument/2006/extended-properties" xmlns:vt="http://schemas.openxmlformats.org/officeDocument/2006/docPropsVTypes">
  <Template>Flow</Template>
  <TotalTime>18</TotalTime>
  <Words>1096</Words>
  <Application>Microsoft Office PowerPoint</Application>
  <PresentationFormat>Affichage à l'écran (4:3)</PresentationFormat>
  <Paragraphs>161</Paragraphs>
  <Slides>26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Arial,Sans-Serif</vt:lpstr>
      <vt:lpstr>Calibri</vt:lpstr>
      <vt:lpstr>Constantia</vt:lpstr>
      <vt:lpstr>Times New Roman</vt:lpstr>
      <vt:lpstr>Wingdings</vt:lpstr>
      <vt:lpstr>Wingdings 2</vt:lpstr>
      <vt:lpstr>Débit</vt:lpstr>
      <vt:lpstr>Commission Formation</vt:lpstr>
      <vt:lpstr>L’Université du Winches</vt:lpstr>
      <vt:lpstr>Formations en mer</vt:lpstr>
      <vt:lpstr>Formations croisière</vt:lpstr>
      <vt:lpstr>La Voile pour toutes</vt:lpstr>
      <vt:lpstr>Formation permis côtier</vt:lpstr>
      <vt:lpstr>Vie de la commisssion</vt:lpstr>
      <vt:lpstr>Commission Entretien</vt:lpstr>
      <vt:lpstr>Fait en 2022 </vt:lpstr>
      <vt:lpstr>À faire fin 2022 et 2023</vt:lpstr>
      <vt:lpstr>Participation des adhérents </vt:lpstr>
      <vt:lpstr>Commission Voile Loisir</vt:lpstr>
      <vt:lpstr>Cumul des sorties 2022</vt:lpstr>
      <vt:lpstr>Chef.fe.s de bord</vt:lpstr>
      <vt:lpstr>Participation des adhérents </vt:lpstr>
      <vt:lpstr>Commission Organisation</vt:lpstr>
      <vt:lpstr>Secrétariat </vt:lpstr>
      <vt:lpstr>Fonction employeur</vt:lpstr>
      <vt:lpstr>Trésorier</vt:lpstr>
      <vt:lpstr>Système informatique</vt:lpstr>
      <vt:lpstr>          Tentative de pédagogie…. </vt:lpstr>
      <vt:lpstr>Groupe organisation</vt:lpstr>
      <vt:lpstr>Commission Vie du Club et communication</vt:lpstr>
      <vt:lpstr>Vie du club</vt:lpstr>
      <vt:lpstr>Communication</vt:lpstr>
      <vt:lpstr>Vos envies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Formation</dc:title>
  <dc:creator>Maison</dc:creator>
  <cp:lastModifiedBy>LEBORGNE Ivan</cp:lastModifiedBy>
  <cp:revision>73</cp:revision>
  <dcterms:created xsi:type="dcterms:W3CDTF">2022-10-07T11:01:41Z</dcterms:created>
  <dcterms:modified xsi:type="dcterms:W3CDTF">2022-10-10T13:24:52Z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0x01010010BB796EB9CAA64A858F7D8DB54E05E8</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ies>
</file>